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sldIdLst>
    <p:sldId id="316" r:id="rId2"/>
    <p:sldId id="411" r:id="rId3"/>
    <p:sldId id="375" r:id="rId4"/>
    <p:sldId id="378" r:id="rId5"/>
    <p:sldId id="379" r:id="rId6"/>
    <p:sldId id="404" r:id="rId7"/>
    <p:sldId id="405" r:id="rId8"/>
    <p:sldId id="406" r:id="rId9"/>
    <p:sldId id="329" r:id="rId10"/>
    <p:sldId id="330" r:id="rId11"/>
    <p:sldId id="380" r:id="rId12"/>
    <p:sldId id="381" r:id="rId13"/>
    <p:sldId id="382" r:id="rId14"/>
    <p:sldId id="383" r:id="rId15"/>
    <p:sldId id="410" r:id="rId16"/>
    <p:sldId id="412" r:id="rId17"/>
    <p:sldId id="409" r:id="rId18"/>
    <p:sldId id="384" r:id="rId19"/>
    <p:sldId id="385" r:id="rId20"/>
    <p:sldId id="407" r:id="rId21"/>
    <p:sldId id="398" r:id="rId22"/>
    <p:sldId id="402" r:id="rId23"/>
    <p:sldId id="403" r:id="rId24"/>
    <p:sldId id="387" r:id="rId25"/>
    <p:sldId id="399" r:id="rId26"/>
    <p:sldId id="400" r:id="rId27"/>
    <p:sldId id="388" r:id="rId28"/>
    <p:sldId id="389" r:id="rId29"/>
    <p:sldId id="401" r:id="rId30"/>
    <p:sldId id="390" r:id="rId31"/>
    <p:sldId id="396" r:id="rId32"/>
    <p:sldId id="397" r:id="rId33"/>
    <p:sldId id="395" r:id="rId34"/>
    <p:sldId id="394" r:id="rId35"/>
    <p:sldId id="393" r:id="rId36"/>
    <p:sldId id="392" r:id="rId37"/>
    <p:sldId id="377"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7" autoAdjust="0"/>
    <p:restoredTop sz="94709" autoAdjust="0"/>
  </p:normalViewPr>
  <p:slideViewPr>
    <p:cSldViewPr snapToGrid="0" snapToObjects="1">
      <p:cViewPr varScale="1">
        <p:scale>
          <a:sx n="69" d="100"/>
          <a:sy n="69" d="100"/>
        </p:scale>
        <p:origin x="-1560" y="-112"/>
      </p:cViewPr>
      <p:guideLst>
        <p:guide orient="horz" pos="2160"/>
        <p:guide pos="2880"/>
      </p:guideLst>
    </p:cSldViewPr>
  </p:slideViewPr>
  <p:outlineViewPr>
    <p:cViewPr>
      <p:scale>
        <a:sx n="33" d="100"/>
        <a:sy n="33" d="100"/>
      </p:scale>
      <p:origin x="0" y="3921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5E7DB2-E4B6-824C-97B4-4158400ABD4E}" type="datetimeFigureOut">
              <a:rPr lang="en-US" smtClean="0"/>
              <a:t>6/6/15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E3254B-C452-6649-A381-4005987C0958}" type="slidenum">
              <a:rPr lang="en-US" smtClean="0"/>
              <a:t>‹#›</a:t>
            </a:fld>
            <a:endParaRPr lang="en-US"/>
          </a:p>
        </p:txBody>
      </p:sp>
    </p:spTree>
    <p:extLst>
      <p:ext uri="{BB962C8B-B14F-4D97-AF65-F5344CB8AC3E}">
        <p14:creationId xmlns:p14="http://schemas.microsoft.com/office/powerpoint/2010/main" val="3518964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1BD7C3-B4A2-7B46-ABD7-13DA57343185}" type="datetimeFigureOut">
              <a:rPr lang="en-US" smtClean="0"/>
              <a:t>6/6/15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0D2A0-D933-B04A-8061-F8A4B8457691}" type="slidenum">
              <a:rPr lang="en-US" smtClean="0"/>
              <a:t>‹#›</a:t>
            </a:fld>
            <a:endParaRPr lang="en-US"/>
          </a:p>
        </p:txBody>
      </p:sp>
    </p:spTree>
    <p:extLst>
      <p:ext uri="{BB962C8B-B14F-4D97-AF65-F5344CB8AC3E}">
        <p14:creationId xmlns:p14="http://schemas.microsoft.com/office/powerpoint/2010/main" val="4202383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BD7C3-B4A2-7B46-ABD7-13DA57343185}" type="datetimeFigureOut">
              <a:rPr lang="en-US" smtClean="0"/>
              <a:t>6/6/15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0D2A0-D933-B04A-8061-F8A4B8457691}" type="slidenum">
              <a:rPr lang="en-US" smtClean="0"/>
              <a:t>‹#›</a:t>
            </a:fld>
            <a:endParaRPr lang="en-US"/>
          </a:p>
        </p:txBody>
      </p:sp>
    </p:spTree>
    <p:extLst>
      <p:ext uri="{BB962C8B-B14F-4D97-AF65-F5344CB8AC3E}">
        <p14:creationId xmlns:p14="http://schemas.microsoft.com/office/powerpoint/2010/main" val="2303412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BD7C3-B4A2-7B46-ABD7-13DA57343185}" type="datetimeFigureOut">
              <a:rPr lang="en-US" smtClean="0"/>
              <a:t>6/6/15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0D2A0-D933-B04A-8061-F8A4B8457691}" type="slidenum">
              <a:rPr lang="en-US" smtClean="0"/>
              <a:t>‹#›</a:t>
            </a:fld>
            <a:endParaRPr lang="en-US"/>
          </a:p>
        </p:txBody>
      </p:sp>
    </p:spTree>
    <p:extLst>
      <p:ext uri="{BB962C8B-B14F-4D97-AF65-F5344CB8AC3E}">
        <p14:creationId xmlns:p14="http://schemas.microsoft.com/office/powerpoint/2010/main" val="1961696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BD7C3-B4A2-7B46-ABD7-13DA57343185}" type="datetimeFigureOut">
              <a:rPr lang="en-US" smtClean="0"/>
              <a:t>6/6/15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0D2A0-D933-B04A-8061-F8A4B8457691}" type="slidenum">
              <a:rPr lang="en-US" smtClean="0"/>
              <a:t>‹#›</a:t>
            </a:fld>
            <a:endParaRPr lang="en-US"/>
          </a:p>
        </p:txBody>
      </p:sp>
    </p:spTree>
    <p:extLst>
      <p:ext uri="{BB962C8B-B14F-4D97-AF65-F5344CB8AC3E}">
        <p14:creationId xmlns:p14="http://schemas.microsoft.com/office/powerpoint/2010/main" val="2552670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1BD7C3-B4A2-7B46-ABD7-13DA57343185}" type="datetimeFigureOut">
              <a:rPr lang="en-US" smtClean="0"/>
              <a:t>6/6/15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0D2A0-D933-B04A-8061-F8A4B8457691}" type="slidenum">
              <a:rPr lang="en-US" smtClean="0"/>
              <a:t>‹#›</a:t>
            </a:fld>
            <a:endParaRPr lang="en-US"/>
          </a:p>
        </p:txBody>
      </p:sp>
    </p:spTree>
    <p:extLst>
      <p:ext uri="{BB962C8B-B14F-4D97-AF65-F5344CB8AC3E}">
        <p14:creationId xmlns:p14="http://schemas.microsoft.com/office/powerpoint/2010/main" val="592578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1BD7C3-B4A2-7B46-ABD7-13DA57343185}" type="datetimeFigureOut">
              <a:rPr lang="en-US" smtClean="0"/>
              <a:t>6/6/15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10D2A0-D933-B04A-8061-F8A4B8457691}" type="slidenum">
              <a:rPr lang="en-US" smtClean="0"/>
              <a:t>‹#›</a:t>
            </a:fld>
            <a:endParaRPr lang="en-US"/>
          </a:p>
        </p:txBody>
      </p:sp>
    </p:spTree>
    <p:extLst>
      <p:ext uri="{BB962C8B-B14F-4D97-AF65-F5344CB8AC3E}">
        <p14:creationId xmlns:p14="http://schemas.microsoft.com/office/powerpoint/2010/main" val="3145736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1BD7C3-B4A2-7B46-ABD7-13DA57343185}" type="datetimeFigureOut">
              <a:rPr lang="en-US" smtClean="0"/>
              <a:t>6/6/15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10D2A0-D933-B04A-8061-F8A4B8457691}" type="slidenum">
              <a:rPr lang="en-US" smtClean="0"/>
              <a:t>‹#›</a:t>
            </a:fld>
            <a:endParaRPr lang="en-US"/>
          </a:p>
        </p:txBody>
      </p:sp>
    </p:spTree>
    <p:extLst>
      <p:ext uri="{BB962C8B-B14F-4D97-AF65-F5344CB8AC3E}">
        <p14:creationId xmlns:p14="http://schemas.microsoft.com/office/powerpoint/2010/main" val="160565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1BD7C3-B4A2-7B46-ABD7-13DA57343185}" type="datetimeFigureOut">
              <a:rPr lang="en-US" smtClean="0"/>
              <a:t>6/6/15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10D2A0-D933-B04A-8061-F8A4B8457691}" type="slidenum">
              <a:rPr lang="en-US" smtClean="0"/>
              <a:t>‹#›</a:t>
            </a:fld>
            <a:endParaRPr lang="en-US"/>
          </a:p>
        </p:txBody>
      </p:sp>
    </p:spTree>
    <p:extLst>
      <p:ext uri="{BB962C8B-B14F-4D97-AF65-F5344CB8AC3E}">
        <p14:creationId xmlns:p14="http://schemas.microsoft.com/office/powerpoint/2010/main" val="3050140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BD7C3-B4A2-7B46-ABD7-13DA57343185}" type="datetimeFigureOut">
              <a:rPr lang="en-US" smtClean="0"/>
              <a:t>6/6/15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10D2A0-D933-B04A-8061-F8A4B8457691}" type="slidenum">
              <a:rPr lang="en-US" smtClean="0"/>
              <a:t>‹#›</a:t>
            </a:fld>
            <a:endParaRPr lang="en-US"/>
          </a:p>
        </p:txBody>
      </p:sp>
    </p:spTree>
    <p:extLst>
      <p:ext uri="{BB962C8B-B14F-4D97-AF65-F5344CB8AC3E}">
        <p14:creationId xmlns:p14="http://schemas.microsoft.com/office/powerpoint/2010/main" val="3638256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BD7C3-B4A2-7B46-ABD7-13DA57343185}" type="datetimeFigureOut">
              <a:rPr lang="en-US" smtClean="0"/>
              <a:t>6/6/15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10D2A0-D933-B04A-8061-F8A4B8457691}" type="slidenum">
              <a:rPr lang="en-US" smtClean="0"/>
              <a:t>‹#›</a:t>
            </a:fld>
            <a:endParaRPr lang="en-US"/>
          </a:p>
        </p:txBody>
      </p:sp>
    </p:spTree>
    <p:extLst>
      <p:ext uri="{BB962C8B-B14F-4D97-AF65-F5344CB8AC3E}">
        <p14:creationId xmlns:p14="http://schemas.microsoft.com/office/powerpoint/2010/main" val="602304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BD7C3-B4A2-7B46-ABD7-13DA57343185}" type="datetimeFigureOut">
              <a:rPr lang="en-US" smtClean="0"/>
              <a:t>6/6/15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10D2A0-D933-B04A-8061-F8A4B8457691}" type="slidenum">
              <a:rPr lang="en-US" smtClean="0"/>
              <a:t>‹#›</a:t>
            </a:fld>
            <a:endParaRPr lang="en-US"/>
          </a:p>
        </p:txBody>
      </p:sp>
    </p:spTree>
    <p:extLst>
      <p:ext uri="{BB962C8B-B14F-4D97-AF65-F5344CB8AC3E}">
        <p14:creationId xmlns:p14="http://schemas.microsoft.com/office/powerpoint/2010/main" val="35328361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BD7C3-B4A2-7B46-ABD7-13DA57343185}" type="datetimeFigureOut">
              <a:rPr lang="en-US" smtClean="0"/>
              <a:t>6/6/15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10D2A0-D933-B04A-8061-F8A4B8457691}" type="slidenum">
              <a:rPr lang="en-US" smtClean="0"/>
              <a:t>‹#›</a:t>
            </a:fld>
            <a:endParaRPr lang="en-US"/>
          </a:p>
        </p:txBody>
      </p:sp>
    </p:spTree>
    <p:extLst>
      <p:ext uri="{BB962C8B-B14F-4D97-AF65-F5344CB8AC3E}">
        <p14:creationId xmlns:p14="http://schemas.microsoft.com/office/powerpoint/2010/main" val="398435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e_Holy_Spirit_bkgd.jpg"/>
          <p:cNvPicPr>
            <a:picLocks noGrp="1" noChangeAspect="1"/>
          </p:cNvPicPr>
          <p:nvPr>
            <p:ph idx="4294967295"/>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p:spPr>
      </p:pic>
      <p:sp>
        <p:nvSpPr>
          <p:cNvPr id="8" name="Title 7"/>
          <p:cNvSpPr>
            <a:spLocks noGrp="1"/>
          </p:cNvSpPr>
          <p:nvPr>
            <p:ph type="ctrTitle"/>
          </p:nvPr>
        </p:nvSpPr>
        <p:spPr/>
        <p:txBody>
          <a:bodyPr>
            <a:noAutofit/>
          </a:bodyPr>
          <a:lstStyle/>
          <a:p>
            <a:pPr lvl="0">
              <a:spcBef>
                <a:spcPct val="20000"/>
              </a:spcBef>
            </a:pPr>
            <a:r>
              <a:rPr lang="en-US" sz="5400" dirty="0" smtClean="0">
                <a:solidFill>
                  <a:schemeClr val="tx1">
                    <a:lumMod val="75000"/>
                    <a:lumOff val="25000"/>
                  </a:schemeClr>
                </a:solidFill>
                <a:latin typeface="Cambria"/>
                <a:ea typeface="+mn-ea"/>
                <a:cs typeface="Cambria"/>
              </a:rPr>
              <a:t>Sanctified in the World</a:t>
            </a:r>
            <a:endParaRPr lang="en-US" sz="5400" dirty="0">
              <a:solidFill>
                <a:schemeClr val="tx1">
                  <a:lumMod val="75000"/>
                  <a:lumOff val="25000"/>
                </a:schemeClr>
              </a:solidFill>
              <a:latin typeface="Cambria"/>
              <a:ea typeface="+mn-ea"/>
              <a:cs typeface="Cambria"/>
            </a:endParaRPr>
          </a:p>
        </p:txBody>
      </p:sp>
      <p:sp>
        <p:nvSpPr>
          <p:cNvPr id="10" name="Subtitle 9"/>
          <p:cNvSpPr>
            <a:spLocks noGrp="1"/>
          </p:cNvSpPr>
          <p:nvPr>
            <p:ph type="subTitle" idx="1"/>
          </p:nvPr>
        </p:nvSpPr>
        <p:spPr/>
        <p:txBody>
          <a:bodyPr/>
          <a:lstStyle/>
          <a:p>
            <a:r>
              <a:rPr lang="en-US" dirty="0" smtClean="0"/>
              <a:t>The Eschatological Context </a:t>
            </a:r>
          </a:p>
          <a:p>
            <a:r>
              <a:rPr lang="en-US" dirty="0" smtClean="0"/>
              <a:t>of Sanctification </a:t>
            </a:r>
            <a:endParaRPr lang="en-US" dirty="0"/>
          </a:p>
        </p:txBody>
      </p:sp>
    </p:spTree>
    <p:extLst>
      <p:ext uri="{BB962C8B-B14F-4D97-AF65-F5344CB8AC3E}">
        <p14:creationId xmlns:p14="http://schemas.microsoft.com/office/powerpoint/2010/main" val="248484668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2. We are assailed by many foes </a:t>
            </a:r>
            <a:endParaRPr lang="en-US" sz="3600" dirty="0">
              <a:solidFill>
                <a:srgbClr val="404040"/>
              </a:solidFill>
              <a:latin typeface="Cambria"/>
              <a:cs typeface="Cambria"/>
            </a:endParaRPr>
          </a:p>
        </p:txBody>
      </p:sp>
      <p:sp>
        <p:nvSpPr>
          <p:cNvPr id="10" name="Content Placeholder 9"/>
          <p:cNvSpPr>
            <a:spLocks noGrp="1"/>
          </p:cNvSpPr>
          <p:nvPr>
            <p:ph idx="1"/>
          </p:nvPr>
        </p:nvSpPr>
        <p:spPr/>
        <p:txBody>
          <a:bodyPr>
            <a:normAutofit/>
          </a:bodyPr>
          <a:lstStyle/>
          <a:p>
            <a:pPr marL="571500" indent="-571500">
              <a:buFont typeface="+mj-lt"/>
              <a:buAutoNum type="romanLcPeriod"/>
            </a:pPr>
            <a:r>
              <a:rPr lang="en-US" dirty="0" smtClean="0">
                <a:solidFill>
                  <a:srgbClr val="404040"/>
                </a:solidFill>
              </a:rPr>
              <a:t>The world </a:t>
            </a:r>
          </a:p>
          <a:p>
            <a:pPr marL="400050" lvl="1" indent="0">
              <a:buNone/>
            </a:pPr>
            <a:endParaRPr lang="en-US" dirty="0">
              <a:solidFill>
                <a:srgbClr val="404040"/>
              </a:solidFill>
            </a:endParaRPr>
          </a:p>
          <a:p>
            <a:pPr marL="971550" lvl="2" indent="0" defTabSz="401638">
              <a:buNone/>
            </a:pPr>
            <a:r>
              <a:rPr lang="en-US" i="1" dirty="0">
                <a:solidFill>
                  <a:srgbClr val="404040"/>
                </a:solidFill>
              </a:rPr>
              <a:t>“If the world hates you, know that it has hated me before it hated you. 19 </a:t>
            </a:r>
            <a:r>
              <a:rPr lang="en-US" i="1" dirty="0" smtClean="0">
                <a:solidFill>
                  <a:srgbClr val="404040"/>
                </a:solidFill>
              </a:rPr>
              <a:t>If </a:t>
            </a:r>
            <a:r>
              <a:rPr lang="en-US" i="1" dirty="0">
                <a:solidFill>
                  <a:srgbClr val="404040"/>
                </a:solidFill>
              </a:rPr>
              <a:t>you were of the world, the world would love you as its own; but because you are not of the world, but I chose you out of the world, therefore the world hates you. </a:t>
            </a:r>
          </a:p>
          <a:p>
            <a:pPr marL="571500" lvl="1" indent="0" algn="r" defTabSz="401638">
              <a:buNone/>
            </a:pPr>
            <a:r>
              <a:rPr lang="en-US" sz="2000" dirty="0" smtClean="0">
                <a:solidFill>
                  <a:srgbClr val="404040"/>
                </a:solidFill>
              </a:rPr>
              <a:t>--John 15:18-19</a:t>
            </a:r>
          </a:p>
          <a:p>
            <a:pPr marL="514350" indent="-514350">
              <a:buAutoNum type="romanLcPeriod"/>
            </a:pPr>
            <a:endParaRPr lang="en-US" dirty="0">
              <a:solidFill>
                <a:srgbClr val="404040"/>
              </a:solidFill>
            </a:endParaRPr>
          </a:p>
          <a:p>
            <a:pPr marL="400050" lvl="1" indent="0">
              <a:buNone/>
            </a:pPr>
            <a:endParaRPr lang="en-US" dirty="0" smtClean="0">
              <a:solidFill>
                <a:srgbClr val="404040"/>
              </a:solidFill>
            </a:endParaRPr>
          </a:p>
          <a:p>
            <a:pPr marL="0" indent="0">
              <a:buNone/>
            </a:pPr>
            <a:endParaRPr lang="en-US" dirty="0">
              <a:solidFill>
                <a:srgbClr val="404040"/>
              </a:solidFill>
            </a:endParaRPr>
          </a:p>
          <a:p>
            <a:pPr marL="0" indent="0">
              <a:buNone/>
            </a:pPr>
            <a:endParaRPr lang="en-US" dirty="0">
              <a:solidFill>
                <a:srgbClr val="404040"/>
              </a:solidFill>
            </a:endParaRPr>
          </a:p>
        </p:txBody>
      </p:sp>
    </p:spTree>
    <p:extLst>
      <p:ext uri="{BB962C8B-B14F-4D97-AF65-F5344CB8AC3E}">
        <p14:creationId xmlns:p14="http://schemas.microsoft.com/office/powerpoint/2010/main" val="153648281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2. We are assailed by many foes </a:t>
            </a:r>
            <a:endParaRPr lang="en-US" sz="3600" dirty="0">
              <a:solidFill>
                <a:srgbClr val="404040"/>
              </a:solidFill>
              <a:latin typeface="Cambria"/>
              <a:cs typeface="Cambria"/>
            </a:endParaRPr>
          </a:p>
        </p:txBody>
      </p:sp>
      <p:sp>
        <p:nvSpPr>
          <p:cNvPr id="10" name="Content Placeholder 9"/>
          <p:cNvSpPr>
            <a:spLocks noGrp="1"/>
          </p:cNvSpPr>
          <p:nvPr>
            <p:ph idx="1"/>
          </p:nvPr>
        </p:nvSpPr>
        <p:spPr/>
        <p:txBody>
          <a:bodyPr>
            <a:noAutofit/>
          </a:bodyPr>
          <a:lstStyle/>
          <a:p>
            <a:pPr marL="571500" indent="-571500">
              <a:buFont typeface="+mj-lt"/>
              <a:buAutoNum type="romanLcPeriod"/>
            </a:pPr>
            <a:r>
              <a:rPr lang="en-US" dirty="0" smtClean="0">
                <a:solidFill>
                  <a:schemeClr val="tx1">
                    <a:lumMod val="75000"/>
                    <a:lumOff val="25000"/>
                  </a:schemeClr>
                </a:solidFill>
              </a:rPr>
              <a:t>The world </a:t>
            </a:r>
          </a:p>
          <a:p>
            <a:pPr marL="400050" lvl="1" indent="0">
              <a:buNone/>
            </a:pPr>
            <a:endParaRPr lang="en-US" dirty="0">
              <a:solidFill>
                <a:schemeClr val="tx1">
                  <a:lumMod val="75000"/>
                  <a:lumOff val="25000"/>
                </a:schemeClr>
              </a:solidFill>
            </a:endParaRPr>
          </a:p>
          <a:p>
            <a:pPr marL="800100" lvl="2" indent="0">
              <a:buNone/>
            </a:pPr>
            <a:r>
              <a:rPr lang="en-US" i="1" dirty="0">
                <a:solidFill>
                  <a:schemeClr val="tx1">
                    <a:lumMod val="75000"/>
                    <a:lumOff val="25000"/>
                  </a:schemeClr>
                </a:solidFill>
              </a:rPr>
              <a:t>I have given them your word, and the world has hated them because they are not of the world, just as I am not of the </a:t>
            </a:r>
            <a:r>
              <a:rPr lang="en-US" i="1" dirty="0" smtClean="0">
                <a:solidFill>
                  <a:schemeClr val="tx1">
                    <a:lumMod val="75000"/>
                    <a:lumOff val="25000"/>
                  </a:schemeClr>
                </a:solidFill>
              </a:rPr>
              <a:t>world. 15 I </a:t>
            </a:r>
            <a:r>
              <a:rPr lang="en-US" i="1" dirty="0">
                <a:solidFill>
                  <a:schemeClr val="tx1">
                    <a:lumMod val="75000"/>
                    <a:lumOff val="25000"/>
                  </a:schemeClr>
                </a:solidFill>
              </a:rPr>
              <a:t>do not ask that you take them out of the world, but that you keep them from the evil </a:t>
            </a:r>
            <a:r>
              <a:rPr lang="en-US" i="1" dirty="0" smtClean="0">
                <a:solidFill>
                  <a:schemeClr val="tx1">
                    <a:lumMod val="75000"/>
                    <a:lumOff val="25000"/>
                  </a:schemeClr>
                </a:solidFill>
              </a:rPr>
              <a:t>one. 16 They </a:t>
            </a:r>
            <a:r>
              <a:rPr lang="en-US" i="1" dirty="0">
                <a:solidFill>
                  <a:schemeClr val="tx1">
                    <a:lumMod val="75000"/>
                    <a:lumOff val="25000"/>
                  </a:schemeClr>
                </a:solidFill>
              </a:rPr>
              <a:t>are not of the world, just as I am not of the world</a:t>
            </a:r>
            <a:r>
              <a:rPr lang="en-US" i="1" dirty="0" smtClean="0">
                <a:solidFill>
                  <a:schemeClr val="tx1">
                    <a:lumMod val="75000"/>
                    <a:lumOff val="25000"/>
                  </a:schemeClr>
                </a:solidFill>
              </a:rPr>
              <a:t>.            17 Sanctify </a:t>
            </a:r>
            <a:r>
              <a:rPr lang="en-US" i="1" dirty="0">
                <a:solidFill>
                  <a:schemeClr val="tx1">
                    <a:lumMod val="75000"/>
                    <a:lumOff val="25000"/>
                  </a:schemeClr>
                </a:solidFill>
              </a:rPr>
              <a:t>them in the truth; your word is </a:t>
            </a:r>
            <a:r>
              <a:rPr lang="en-US" i="1" dirty="0" smtClean="0">
                <a:solidFill>
                  <a:schemeClr val="tx1">
                    <a:lumMod val="75000"/>
                    <a:lumOff val="25000"/>
                  </a:schemeClr>
                </a:solidFill>
              </a:rPr>
              <a:t>truth. 18 As </a:t>
            </a:r>
            <a:r>
              <a:rPr lang="en-US" i="1" dirty="0">
                <a:solidFill>
                  <a:schemeClr val="tx1">
                    <a:lumMod val="75000"/>
                    <a:lumOff val="25000"/>
                  </a:schemeClr>
                </a:solidFill>
              </a:rPr>
              <a:t>you sent me into the world, so I have sent them into the </a:t>
            </a:r>
            <a:r>
              <a:rPr lang="en-US" i="1" dirty="0" smtClean="0">
                <a:solidFill>
                  <a:schemeClr val="tx1">
                    <a:lumMod val="75000"/>
                    <a:lumOff val="25000"/>
                  </a:schemeClr>
                </a:solidFill>
              </a:rPr>
              <a:t>world. 19 And </a:t>
            </a:r>
            <a:r>
              <a:rPr lang="en-US" i="1" dirty="0">
                <a:solidFill>
                  <a:schemeClr val="tx1">
                    <a:lumMod val="75000"/>
                    <a:lumOff val="25000"/>
                  </a:schemeClr>
                </a:solidFill>
              </a:rPr>
              <a:t>for their sake I </a:t>
            </a:r>
            <a:r>
              <a:rPr lang="en-US" i="1" dirty="0" smtClean="0">
                <a:solidFill>
                  <a:schemeClr val="tx1">
                    <a:lumMod val="75000"/>
                    <a:lumOff val="25000"/>
                  </a:schemeClr>
                </a:solidFill>
              </a:rPr>
              <a:t>sanctify myself</a:t>
            </a:r>
            <a:r>
              <a:rPr lang="en-US" i="1" dirty="0">
                <a:solidFill>
                  <a:schemeClr val="tx1">
                    <a:lumMod val="75000"/>
                    <a:lumOff val="25000"/>
                  </a:schemeClr>
                </a:solidFill>
              </a:rPr>
              <a:t>, that they also may be sanctified in truth. </a:t>
            </a:r>
          </a:p>
          <a:p>
            <a:pPr marL="571500" lvl="1" indent="0" algn="r" defTabSz="401638">
              <a:buNone/>
            </a:pPr>
            <a:r>
              <a:rPr lang="en-US" sz="2000" dirty="0" smtClean="0">
                <a:solidFill>
                  <a:schemeClr val="tx1">
                    <a:lumMod val="75000"/>
                    <a:lumOff val="25000"/>
                  </a:schemeClr>
                </a:solidFill>
              </a:rPr>
              <a:t>--John 17:14-19</a:t>
            </a:r>
          </a:p>
          <a:p>
            <a:pPr marL="514350" indent="-514350">
              <a:buAutoNum type="romanLcPeriod"/>
            </a:pPr>
            <a:endParaRPr lang="en-US" dirty="0">
              <a:solidFill>
                <a:schemeClr val="tx1">
                  <a:lumMod val="75000"/>
                  <a:lumOff val="25000"/>
                </a:schemeClr>
              </a:solidFill>
            </a:endParaRPr>
          </a:p>
          <a:p>
            <a:pPr marL="400050" lvl="1" indent="0">
              <a:buNone/>
            </a:pPr>
            <a:endParaRPr lang="en-US" dirty="0" smtClean="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156673484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2. We are assailed by many foes </a:t>
            </a:r>
            <a:endParaRPr lang="en-US" sz="3600" dirty="0">
              <a:solidFill>
                <a:srgbClr val="404040"/>
              </a:solidFill>
              <a:latin typeface="Cambria"/>
              <a:cs typeface="Cambria"/>
            </a:endParaRPr>
          </a:p>
        </p:txBody>
      </p:sp>
      <p:sp>
        <p:nvSpPr>
          <p:cNvPr id="10" name="Content Placeholder 9"/>
          <p:cNvSpPr>
            <a:spLocks noGrp="1"/>
          </p:cNvSpPr>
          <p:nvPr>
            <p:ph idx="1"/>
          </p:nvPr>
        </p:nvSpPr>
        <p:spPr/>
        <p:txBody>
          <a:bodyPr>
            <a:noAutofit/>
          </a:bodyPr>
          <a:lstStyle/>
          <a:p>
            <a:pPr marL="571500" indent="-571500">
              <a:buFont typeface="+mj-lt"/>
              <a:buAutoNum type="romanLcPeriod"/>
            </a:pPr>
            <a:r>
              <a:rPr lang="en-US" dirty="0" smtClean="0">
                <a:solidFill>
                  <a:schemeClr val="tx1">
                    <a:lumMod val="75000"/>
                    <a:lumOff val="25000"/>
                  </a:schemeClr>
                </a:solidFill>
              </a:rPr>
              <a:t>The world </a:t>
            </a:r>
          </a:p>
          <a:p>
            <a:pPr marL="400050" lvl="1" indent="0">
              <a:buNone/>
            </a:pPr>
            <a:endParaRPr lang="en-US" dirty="0">
              <a:solidFill>
                <a:schemeClr val="tx1">
                  <a:lumMod val="75000"/>
                  <a:lumOff val="25000"/>
                </a:schemeClr>
              </a:solidFill>
            </a:endParaRPr>
          </a:p>
          <a:p>
            <a:pPr marL="800100" lvl="2" indent="0">
              <a:buNone/>
            </a:pPr>
            <a:r>
              <a:rPr lang="en-US" i="1" dirty="0">
                <a:solidFill>
                  <a:schemeClr val="tx1">
                    <a:lumMod val="75000"/>
                    <a:lumOff val="25000"/>
                  </a:schemeClr>
                </a:solidFill>
              </a:rPr>
              <a:t>You adulterous people! Do you not know that friendship with the world is enmity with God? Therefore whoever wishes to be a friend of the world makes himself an enemy of God. </a:t>
            </a:r>
          </a:p>
          <a:p>
            <a:pPr marL="571500" lvl="1" indent="0" algn="r" defTabSz="401638">
              <a:buNone/>
            </a:pPr>
            <a:r>
              <a:rPr lang="en-US" sz="2000" dirty="0" smtClean="0">
                <a:solidFill>
                  <a:schemeClr val="tx1">
                    <a:lumMod val="75000"/>
                    <a:lumOff val="25000"/>
                  </a:schemeClr>
                </a:solidFill>
              </a:rPr>
              <a:t>--James 4:4</a:t>
            </a:r>
          </a:p>
          <a:p>
            <a:pPr marL="514350" indent="-514350">
              <a:buAutoNum type="romanLcPeriod"/>
            </a:pPr>
            <a:endParaRPr lang="en-US" dirty="0">
              <a:solidFill>
                <a:schemeClr val="tx1">
                  <a:lumMod val="75000"/>
                  <a:lumOff val="25000"/>
                </a:schemeClr>
              </a:solidFill>
            </a:endParaRPr>
          </a:p>
          <a:p>
            <a:pPr marL="400050" lvl="1" indent="0">
              <a:buNone/>
            </a:pPr>
            <a:endParaRPr lang="en-US" dirty="0" smtClean="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183542039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2. We are assailed by many foes </a:t>
            </a:r>
            <a:endParaRPr lang="en-US" sz="3600" dirty="0">
              <a:solidFill>
                <a:srgbClr val="404040"/>
              </a:solidFill>
              <a:latin typeface="Cambria"/>
              <a:cs typeface="Cambria"/>
            </a:endParaRPr>
          </a:p>
        </p:txBody>
      </p:sp>
      <p:sp>
        <p:nvSpPr>
          <p:cNvPr id="10" name="Content Placeholder 9"/>
          <p:cNvSpPr>
            <a:spLocks noGrp="1"/>
          </p:cNvSpPr>
          <p:nvPr>
            <p:ph idx="1"/>
          </p:nvPr>
        </p:nvSpPr>
        <p:spPr/>
        <p:txBody>
          <a:bodyPr>
            <a:noAutofit/>
          </a:bodyPr>
          <a:lstStyle/>
          <a:p>
            <a:pPr marL="571500" indent="-571500">
              <a:buFont typeface="+mj-lt"/>
              <a:buAutoNum type="romanLcPeriod" startAt="2"/>
            </a:pPr>
            <a:r>
              <a:rPr lang="en-US" dirty="0" smtClean="0">
                <a:solidFill>
                  <a:schemeClr val="tx1">
                    <a:lumMod val="75000"/>
                    <a:lumOff val="25000"/>
                  </a:schemeClr>
                </a:solidFill>
              </a:rPr>
              <a:t>The flesh</a:t>
            </a:r>
          </a:p>
          <a:p>
            <a:pPr marL="400050" lvl="1" indent="0">
              <a:buNone/>
            </a:pPr>
            <a:endParaRPr lang="en-US" dirty="0">
              <a:solidFill>
                <a:schemeClr val="tx1">
                  <a:lumMod val="75000"/>
                  <a:lumOff val="25000"/>
                </a:schemeClr>
              </a:solidFill>
            </a:endParaRPr>
          </a:p>
          <a:p>
            <a:pPr marL="800100" lvl="2" indent="0">
              <a:buNone/>
            </a:pPr>
            <a:r>
              <a:rPr lang="en-US" i="1" dirty="0">
                <a:solidFill>
                  <a:schemeClr val="tx1">
                    <a:lumMod val="75000"/>
                    <a:lumOff val="25000"/>
                  </a:schemeClr>
                </a:solidFill>
              </a:rPr>
              <a:t>Beloved, I urge you as sojourners and exiles to abstain from the passions of the flesh, which wage war against your soul. </a:t>
            </a:r>
            <a:endParaRPr lang="en-US" i="1" dirty="0" smtClean="0">
              <a:solidFill>
                <a:schemeClr val="tx1">
                  <a:lumMod val="75000"/>
                  <a:lumOff val="25000"/>
                </a:schemeClr>
              </a:solidFill>
            </a:endParaRPr>
          </a:p>
          <a:p>
            <a:pPr marL="800100" lvl="2" indent="0" algn="r">
              <a:buNone/>
            </a:pPr>
            <a:r>
              <a:rPr lang="en-US" sz="2000" dirty="0" smtClean="0">
                <a:solidFill>
                  <a:schemeClr val="tx1">
                    <a:lumMod val="75000"/>
                    <a:lumOff val="25000"/>
                  </a:schemeClr>
                </a:solidFill>
              </a:rPr>
              <a:t>--1 Peter 2:11</a:t>
            </a:r>
          </a:p>
          <a:p>
            <a:pPr marL="514350" indent="-514350">
              <a:buAutoNum type="romanLcPeriod" startAt="2"/>
            </a:pPr>
            <a:endParaRPr lang="en-US" dirty="0">
              <a:solidFill>
                <a:schemeClr val="tx1">
                  <a:lumMod val="75000"/>
                  <a:lumOff val="25000"/>
                </a:schemeClr>
              </a:solidFill>
            </a:endParaRPr>
          </a:p>
          <a:p>
            <a:pPr marL="400050" lvl="1" indent="0">
              <a:buNone/>
            </a:pPr>
            <a:endParaRPr lang="en-US" dirty="0" smtClean="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384176070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2. We are assailed by many foes </a:t>
            </a:r>
            <a:endParaRPr lang="en-US" sz="3600" dirty="0">
              <a:solidFill>
                <a:srgbClr val="404040"/>
              </a:solidFill>
              <a:latin typeface="Cambria"/>
              <a:cs typeface="Cambria"/>
            </a:endParaRPr>
          </a:p>
        </p:txBody>
      </p:sp>
      <p:sp>
        <p:nvSpPr>
          <p:cNvPr id="10" name="Content Placeholder 9"/>
          <p:cNvSpPr>
            <a:spLocks noGrp="1"/>
          </p:cNvSpPr>
          <p:nvPr>
            <p:ph idx="1"/>
          </p:nvPr>
        </p:nvSpPr>
        <p:spPr/>
        <p:txBody>
          <a:bodyPr>
            <a:noAutofit/>
          </a:bodyPr>
          <a:lstStyle/>
          <a:p>
            <a:pPr marL="571500" indent="-571500">
              <a:buFont typeface="+mj-lt"/>
              <a:buAutoNum type="romanLcPeriod" startAt="2"/>
            </a:pPr>
            <a:r>
              <a:rPr lang="en-US" dirty="0" smtClean="0">
                <a:solidFill>
                  <a:schemeClr val="tx1">
                    <a:lumMod val="75000"/>
                    <a:lumOff val="25000"/>
                  </a:schemeClr>
                </a:solidFill>
              </a:rPr>
              <a:t>The flesh</a:t>
            </a:r>
          </a:p>
          <a:p>
            <a:pPr marL="400050" lvl="1" indent="0">
              <a:buNone/>
            </a:pPr>
            <a:endParaRPr lang="en-US" dirty="0">
              <a:solidFill>
                <a:schemeClr val="tx1">
                  <a:lumMod val="75000"/>
                  <a:lumOff val="25000"/>
                </a:schemeClr>
              </a:solidFill>
            </a:endParaRPr>
          </a:p>
          <a:p>
            <a:pPr marL="800100" lvl="2" indent="0">
              <a:buNone/>
            </a:pPr>
            <a:r>
              <a:rPr lang="en-US" i="1" dirty="0">
                <a:solidFill>
                  <a:schemeClr val="tx1">
                    <a:lumMod val="75000"/>
                    <a:lumOff val="25000"/>
                  </a:schemeClr>
                </a:solidFill>
              </a:rPr>
              <a:t>For the desires of the flesh are against the Spirit, and the desires of the Spirit are against the flesh, for these are opposed to each other, to keep you from doing the things you want to do. </a:t>
            </a:r>
            <a:endParaRPr lang="en-US" i="1" dirty="0" smtClean="0">
              <a:solidFill>
                <a:schemeClr val="tx1">
                  <a:lumMod val="75000"/>
                  <a:lumOff val="25000"/>
                </a:schemeClr>
              </a:solidFill>
            </a:endParaRPr>
          </a:p>
          <a:p>
            <a:pPr marL="800100" lvl="2" indent="0" algn="r">
              <a:buNone/>
            </a:pPr>
            <a:r>
              <a:rPr lang="en-US" sz="2000" dirty="0" smtClean="0">
                <a:solidFill>
                  <a:schemeClr val="tx1">
                    <a:lumMod val="75000"/>
                    <a:lumOff val="25000"/>
                  </a:schemeClr>
                </a:solidFill>
              </a:rPr>
              <a:t>--Galatians 5:17</a:t>
            </a:r>
          </a:p>
          <a:p>
            <a:pPr marL="514350" indent="-514350">
              <a:buAutoNum type="romanLcPeriod" startAt="2"/>
            </a:pPr>
            <a:endParaRPr lang="en-US" dirty="0">
              <a:solidFill>
                <a:schemeClr val="tx1">
                  <a:lumMod val="75000"/>
                  <a:lumOff val="25000"/>
                </a:schemeClr>
              </a:solidFill>
            </a:endParaRPr>
          </a:p>
          <a:p>
            <a:pPr marL="400050" lvl="1" indent="0">
              <a:buNone/>
            </a:pPr>
            <a:endParaRPr lang="en-US" dirty="0" smtClean="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15655408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2. We are assailed by many foes </a:t>
            </a:r>
            <a:endParaRPr lang="en-US" sz="3600" dirty="0">
              <a:solidFill>
                <a:srgbClr val="404040"/>
              </a:solidFill>
              <a:latin typeface="Cambria"/>
              <a:cs typeface="Cambria"/>
            </a:endParaRPr>
          </a:p>
        </p:txBody>
      </p:sp>
      <p:sp>
        <p:nvSpPr>
          <p:cNvPr id="10" name="Content Placeholder 9"/>
          <p:cNvSpPr>
            <a:spLocks noGrp="1"/>
          </p:cNvSpPr>
          <p:nvPr>
            <p:ph idx="1"/>
          </p:nvPr>
        </p:nvSpPr>
        <p:spPr/>
        <p:txBody>
          <a:bodyPr>
            <a:noAutofit/>
          </a:bodyPr>
          <a:lstStyle/>
          <a:p>
            <a:pPr marL="571500" indent="-571500">
              <a:buFont typeface="+mj-lt"/>
              <a:buAutoNum type="romanLcPeriod" startAt="2"/>
            </a:pPr>
            <a:r>
              <a:rPr lang="en-US" dirty="0">
                <a:solidFill>
                  <a:srgbClr val="404040"/>
                </a:solidFill>
              </a:rPr>
              <a:t>The flesh</a:t>
            </a:r>
          </a:p>
          <a:p>
            <a:pPr marL="1257300" lvl="3" indent="0">
              <a:buNone/>
            </a:pPr>
            <a:endParaRPr lang="en-US" i="1" dirty="0">
              <a:solidFill>
                <a:srgbClr val="404040"/>
              </a:solidFill>
            </a:endParaRPr>
          </a:p>
          <a:p>
            <a:pPr marL="800100" lvl="2" indent="0">
              <a:buNone/>
            </a:pPr>
            <a:r>
              <a:rPr lang="en-US" i="1" dirty="0">
                <a:solidFill>
                  <a:srgbClr val="404040"/>
                </a:solidFill>
              </a:rPr>
              <a:t>For we know that the law is spiritual, but I am of the flesh, sold under </a:t>
            </a:r>
            <a:r>
              <a:rPr lang="en-US" i="1" dirty="0" smtClean="0">
                <a:solidFill>
                  <a:srgbClr val="404040"/>
                </a:solidFill>
              </a:rPr>
              <a:t>sin. 15 For </a:t>
            </a:r>
            <a:r>
              <a:rPr lang="en-US" i="1" dirty="0">
                <a:solidFill>
                  <a:srgbClr val="404040"/>
                </a:solidFill>
              </a:rPr>
              <a:t>I do not understand my own actions. For I do not do what I want, but I do the very thing I </a:t>
            </a:r>
            <a:r>
              <a:rPr lang="en-US" i="1" dirty="0" smtClean="0">
                <a:solidFill>
                  <a:srgbClr val="404040"/>
                </a:solidFill>
              </a:rPr>
              <a:t>hate. 16 Now </a:t>
            </a:r>
            <a:r>
              <a:rPr lang="en-US" i="1" dirty="0">
                <a:solidFill>
                  <a:srgbClr val="404040"/>
                </a:solidFill>
              </a:rPr>
              <a:t>if I do what I do not want, I agree with the law, that it is </a:t>
            </a:r>
            <a:r>
              <a:rPr lang="en-US" i="1" dirty="0" smtClean="0">
                <a:solidFill>
                  <a:srgbClr val="404040"/>
                </a:solidFill>
              </a:rPr>
              <a:t>good. 17 So </a:t>
            </a:r>
            <a:r>
              <a:rPr lang="en-US" i="1" dirty="0">
                <a:solidFill>
                  <a:srgbClr val="404040"/>
                </a:solidFill>
              </a:rPr>
              <a:t>now it is no longer I who do it, but sin that dwells within </a:t>
            </a:r>
            <a:r>
              <a:rPr lang="en-US" i="1" dirty="0" smtClean="0">
                <a:solidFill>
                  <a:srgbClr val="404040"/>
                </a:solidFill>
              </a:rPr>
              <a:t>me. 18 For </a:t>
            </a:r>
            <a:r>
              <a:rPr lang="en-US" i="1" dirty="0">
                <a:solidFill>
                  <a:srgbClr val="404040"/>
                </a:solidFill>
              </a:rPr>
              <a:t>I know that nothing good dwells in me, that is, in my flesh. For I have the desire to do what is right, but not the ability to carry it </a:t>
            </a:r>
            <a:r>
              <a:rPr lang="en-US" i="1" dirty="0" smtClean="0">
                <a:solidFill>
                  <a:srgbClr val="404040"/>
                </a:solidFill>
              </a:rPr>
              <a:t>out. 19 For </a:t>
            </a:r>
            <a:r>
              <a:rPr lang="en-US" i="1" dirty="0">
                <a:solidFill>
                  <a:srgbClr val="404040"/>
                </a:solidFill>
              </a:rPr>
              <a:t>I do not do the good I want, but the evil I do not want is what I keep on </a:t>
            </a:r>
            <a:r>
              <a:rPr lang="en-US" i="1" dirty="0" smtClean="0">
                <a:solidFill>
                  <a:srgbClr val="404040"/>
                </a:solidFill>
              </a:rPr>
              <a:t>doing. </a:t>
            </a:r>
          </a:p>
          <a:p>
            <a:pPr marL="800100" lvl="2" indent="0">
              <a:buNone/>
            </a:pPr>
            <a:endParaRPr lang="en-US" i="1" dirty="0">
              <a:solidFill>
                <a:srgbClr val="404040"/>
              </a:solidFill>
            </a:endParaRPr>
          </a:p>
          <a:p>
            <a:pPr marL="800100" lvl="2" indent="0">
              <a:buNone/>
            </a:pPr>
            <a:endParaRPr lang="en-US" i="1" dirty="0">
              <a:solidFill>
                <a:srgbClr val="404040"/>
              </a:solidFill>
            </a:endParaRPr>
          </a:p>
        </p:txBody>
      </p:sp>
    </p:spTree>
    <p:extLst>
      <p:ext uri="{BB962C8B-B14F-4D97-AF65-F5344CB8AC3E}">
        <p14:creationId xmlns:p14="http://schemas.microsoft.com/office/powerpoint/2010/main" val="358669938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2. We are assailed by many foes </a:t>
            </a:r>
            <a:endParaRPr lang="en-US" sz="3600" dirty="0">
              <a:solidFill>
                <a:srgbClr val="404040"/>
              </a:solidFill>
              <a:latin typeface="Cambria"/>
              <a:cs typeface="Cambria"/>
            </a:endParaRPr>
          </a:p>
        </p:txBody>
      </p:sp>
      <p:sp>
        <p:nvSpPr>
          <p:cNvPr id="10" name="Content Placeholder 9"/>
          <p:cNvSpPr>
            <a:spLocks noGrp="1"/>
          </p:cNvSpPr>
          <p:nvPr>
            <p:ph idx="1"/>
          </p:nvPr>
        </p:nvSpPr>
        <p:spPr/>
        <p:txBody>
          <a:bodyPr>
            <a:noAutofit/>
          </a:bodyPr>
          <a:lstStyle/>
          <a:p>
            <a:pPr marL="571500" indent="-571500">
              <a:buFont typeface="+mj-lt"/>
              <a:buAutoNum type="romanLcPeriod" startAt="2"/>
            </a:pPr>
            <a:r>
              <a:rPr lang="en-US" dirty="0">
                <a:solidFill>
                  <a:srgbClr val="404040"/>
                </a:solidFill>
              </a:rPr>
              <a:t>The flesh</a:t>
            </a:r>
          </a:p>
          <a:p>
            <a:pPr marL="1257300" lvl="3" indent="0">
              <a:buNone/>
            </a:pPr>
            <a:endParaRPr lang="en-US" i="1" dirty="0">
              <a:solidFill>
                <a:srgbClr val="404040"/>
              </a:solidFill>
            </a:endParaRPr>
          </a:p>
          <a:p>
            <a:pPr marL="800100" lvl="2" indent="0">
              <a:buNone/>
            </a:pPr>
            <a:r>
              <a:rPr lang="en-US" i="1" dirty="0">
                <a:solidFill>
                  <a:srgbClr val="404040"/>
                </a:solidFill>
              </a:rPr>
              <a:t>20 Now if I do what I do not want, it is no longer I who do it, but sin that dwells within me. </a:t>
            </a:r>
            <a:r>
              <a:rPr lang="en-US" i="1" dirty="0" smtClean="0">
                <a:solidFill>
                  <a:srgbClr val="404040"/>
                </a:solidFill>
              </a:rPr>
              <a:t>21 So </a:t>
            </a:r>
            <a:r>
              <a:rPr lang="en-US" i="1" dirty="0">
                <a:solidFill>
                  <a:srgbClr val="404040"/>
                </a:solidFill>
              </a:rPr>
              <a:t>I find it to be a law that when I want to do right, evil lies close at </a:t>
            </a:r>
            <a:r>
              <a:rPr lang="en-US" i="1" dirty="0" smtClean="0">
                <a:solidFill>
                  <a:srgbClr val="404040"/>
                </a:solidFill>
              </a:rPr>
              <a:t>hand. 22 For </a:t>
            </a:r>
            <a:r>
              <a:rPr lang="en-US" i="1" dirty="0">
                <a:solidFill>
                  <a:srgbClr val="404040"/>
                </a:solidFill>
              </a:rPr>
              <a:t>I delight in the law of God, in my inner being</a:t>
            </a:r>
            <a:r>
              <a:rPr lang="en-US" i="1" dirty="0" smtClean="0">
                <a:solidFill>
                  <a:srgbClr val="404040"/>
                </a:solidFill>
              </a:rPr>
              <a:t>, 23 but </a:t>
            </a:r>
            <a:r>
              <a:rPr lang="en-US" i="1" dirty="0">
                <a:solidFill>
                  <a:srgbClr val="404040"/>
                </a:solidFill>
              </a:rPr>
              <a:t>I see in my members another law waging war against the law of my mind and making me captive to the law of sin that dwells in my members</a:t>
            </a:r>
            <a:r>
              <a:rPr lang="en-US" i="1" dirty="0" smtClean="0">
                <a:solidFill>
                  <a:srgbClr val="404040"/>
                </a:solidFill>
              </a:rPr>
              <a:t>. 24 Wretched </a:t>
            </a:r>
            <a:r>
              <a:rPr lang="en-US" i="1" dirty="0">
                <a:solidFill>
                  <a:srgbClr val="404040"/>
                </a:solidFill>
              </a:rPr>
              <a:t>man that I am! Who will deliver me from this body of death? </a:t>
            </a:r>
          </a:p>
          <a:p>
            <a:pPr marL="1714500" lvl="4" indent="0" algn="r">
              <a:buNone/>
            </a:pPr>
            <a:r>
              <a:rPr lang="en-US" dirty="0" smtClean="0">
                <a:solidFill>
                  <a:srgbClr val="404040"/>
                </a:solidFill>
              </a:rPr>
              <a:t>--Romans 7:14-24</a:t>
            </a:r>
          </a:p>
          <a:p>
            <a:pPr marL="800100" lvl="2" indent="0">
              <a:buNone/>
            </a:pPr>
            <a:endParaRPr lang="en-US" i="1" dirty="0">
              <a:solidFill>
                <a:srgbClr val="404040"/>
              </a:solidFill>
            </a:endParaRPr>
          </a:p>
          <a:p>
            <a:pPr marL="1257300" lvl="3" indent="0">
              <a:buNone/>
            </a:pPr>
            <a:endParaRPr lang="en-US" i="1" dirty="0" smtClean="0">
              <a:solidFill>
                <a:srgbClr val="404040"/>
              </a:solidFill>
            </a:endParaRPr>
          </a:p>
          <a:p>
            <a:pPr marL="800100" lvl="2" indent="0">
              <a:buNone/>
            </a:pPr>
            <a:endParaRPr lang="en-US" i="1" dirty="0">
              <a:solidFill>
                <a:srgbClr val="404040"/>
              </a:solidFill>
            </a:endParaRPr>
          </a:p>
          <a:p>
            <a:pPr marL="800100" lvl="2" indent="0">
              <a:buNone/>
            </a:pPr>
            <a:endParaRPr lang="en-US" i="1" dirty="0">
              <a:solidFill>
                <a:srgbClr val="404040"/>
              </a:solidFill>
            </a:endParaRPr>
          </a:p>
        </p:txBody>
      </p:sp>
    </p:spTree>
    <p:extLst>
      <p:ext uri="{BB962C8B-B14F-4D97-AF65-F5344CB8AC3E}">
        <p14:creationId xmlns:p14="http://schemas.microsoft.com/office/powerpoint/2010/main" val="64468961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5840" y="556788"/>
            <a:ext cx="2181328" cy="3271993"/>
          </a:xfrm>
          <a:prstGeom prst="rect">
            <a:avLst/>
          </a:prstGeom>
        </p:spPr>
      </p:pic>
      <p:sp>
        <p:nvSpPr>
          <p:cNvPr id="4" name="Rectangle 3"/>
          <p:cNvSpPr/>
          <p:nvPr/>
        </p:nvSpPr>
        <p:spPr>
          <a:xfrm>
            <a:off x="2871593" y="409551"/>
            <a:ext cx="5816818" cy="6463307"/>
          </a:xfrm>
          <a:prstGeom prst="rect">
            <a:avLst/>
          </a:prstGeom>
        </p:spPr>
        <p:txBody>
          <a:bodyPr wrap="square">
            <a:spAutoFit/>
          </a:bodyPr>
          <a:lstStyle/>
          <a:p>
            <a:r>
              <a:rPr lang="en-US" sz="2200" dirty="0" smtClean="0">
                <a:solidFill>
                  <a:srgbClr val="404040"/>
                </a:solidFill>
              </a:rPr>
              <a:t>If [indwelling sin] came </a:t>
            </a:r>
            <a:r>
              <a:rPr lang="en-US" sz="2200" dirty="0">
                <a:solidFill>
                  <a:srgbClr val="404040"/>
                </a:solidFill>
              </a:rPr>
              <a:t>upon the soul only at certain seasons, much obedience might be perfectly accomplished in its absence; yea, and as they deal with usurping tyrants, whom they intend to thrust out of a city, the gates might be sometimes shut against it, that it might not return,—the soul might fortify itself against it. But the soul is its home; there it dwells, and is no wanderer. Wherever you are, whatever you are about, this law of sin is always in you; in the best that you do, and in the worst. Men little consider what a dangerous companion is always at home with them. When they are in company, when alone, by night or by day, all is one, sin is with them. There is a living coal continually in their houses; which, if it be not looked unto, will fire them, and it may be consume them.</a:t>
            </a:r>
          </a:p>
          <a:p>
            <a:pPr algn="r"/>
            <a:r>
              <a:rPr lang="en-US" sz="2000" dirty="0" smtClean="0">
                <a:solidFill>
                  <a:schemeClr val="tx1">
                    <a:lumMod val="75000"/>
                    <a:lumOff val="25000"/>
                  </a:schemeClr>
                </a:solidFill>
              </a:rPr>
              <a:t>-John Owen, </a:t>
            </a:r>
            <a:r>
              <a:rPr lang="en-US" sz="2000" i="1" dirty="0" smtClean="0">
                <a:solidFill>
                  <a:schemeClr val="tx1">
                    <a:lumMod val="75000"/>
                    <a:lumOff val="25000"/>
                  </a:schemeClr>
                </a:solidFill>
              </a:rPr>
              <a:t>Of the Nature, Power, Deceit, and Prevelancy of Indwelling Sin</a:t>
            </a:r>
            <a:endParaRPr lang="en-US" sz="2000" i="1" dirty="0">
              <a:solidFill>
                <a:schemeClr val="tx1">
                  <a:lumMod val="75000"/>
                  <a:lumOff val="25000"/>
                </a:schemeClr>
              </a:solidFill>
            </a:endParaRPr>
          </a:p>
        </p:txBody>
      </p:sp>
    </p:spTree>
    <p:extLst>
      <p:ext uri="{BB962C8B-B14F-4D97-AF65-F5344CB8AC3E}">
        <p14:creationId xmlns:p14="http://schemas.microsoft.com/office/powerpoint/2010/main" val="122441673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2. We are assailed by many foes </a:t>
            </a:r>
            <a:endParaRPr lang="en-US" sz="3600" dirty="0">
              <a:solidFill>
                <a:srgbClr val="404040"/>
              </a:solidFill>
              <a:latin typeface="Cambria"/>
              <a:cs typeface="Cambria"/>
            </a:endParaRPr>
          </a:p>
        </p:txBody>
      </p:sp>
      <p:sp>
        <p:nvSpPr>
          <p:cNvPr id="10" name="Content Placeholder 9"/>
          <p:cNvSpPr>
            <a:spLocks noGrp="1"/>
          </p:cNvSpPr>
          <p:nvPr>
            <p:ph idx="1"/>
          </p:nvPr>
        </p:nvSpPr>
        <p:spPr/>
        <p:txBody>
          <a:bodyPr>
            <a:noAutofit/>
          </a:bodyPr>
          <a:lstStyle/>
          <a:p>
            <a:pPr marL="571500" indent="-571500">
              <a:buFont typeface="+mj-lt"/>
              <a:buAutoNum type="romanLcPeriod" startAt="3"/>
            </a:pPr>
            <a:r>
              <a:rPr lang="en-US" dirty="0" smtClean="0">
                <a:solidFill>
                  <a:schemeClr val="tx1">
                    <a:lumMod val="75000"/>
                    <a:lumOff val="25000"/>
                  </a:schemeClr>
                </a:solidFill>
              </a:rPr>
              <a:t>The devil </a:t>
            </a:r>
          </a:p>
          <a:p>
            <a:pPr marL="400050" lvl="1" indent="0">
              <a:buNone/>
            </a:pPr>
            <a:endParaRPr lang="en-US" dirty="0">
              <a:solidFill>
                <a:schemeClr val="tx1">
                  <a:lumMod val="75000"/>
                  <a:lumOff val="25000"/>
                </a:schemeClr>
              </a:solidFill>
            </a:endParaRPr>
          </a:p>
          <a:p>
            <a:pPr marL="800100" lvl="2" indent="0">
              <a:buNone/>
            </a:pPr>
            <a:r>
              <a:rPr lang="en-US" i="1" dirty="0">
                <a:solidFill>
                  <a:schemeClr val="tx1">
                    <a:lumMod val="75000"/>
                    <a:lumOff val="25000"/>
                  </a:schemeClr>
                </a:solidFill>
              </a:rPr>
              <a:t>Be sober-minded; be watchful. Your adversary the devil prowls around like a roaring lion, seeking someone to devour. </a:t>
            </a:r>
            <a:endParaRPr lang="en-US" i="1" dirty="0" smtClean="0">
              <a:solidFill>
                <a:schemeClr val="tx1">
                  <a:lumMod val="75000"/>
                  <a:lumOff val="25000"/>
                </a:schemeClr>
              </a:solidFill>
            </a:endParaRPr>
          </a:p>
          <a:p>
            <a:pPr marL="800100" lvl="2" indent="0" algn="r">
              <a:buNone/>
            </a:pPr>
            <a:r>
              <a:rPr lang="en-US" sz="2000" dirty="0" smtClean="0">
                <a:solidFill>
                  <a:schemeClr val="tx1">
                    <a:lumMod val="75000"/>
                    <a:lumOff val="25000"/>
                  </a:schemeClr>
                </a:solidFill>
              </a:rPr>
              <a:t>--1 Peter 5:8</a:t>
            </a:r>
          </a:p>
          <a:p>
            <a:pPr marL="514350" indent="-514350">
              <a:buAutoNum type="romanLcPeriod" startAt="3"/>
            </a:pPr>
            <a:endParaRPr lang="en-US" dirty="0">
              <a:solidFill>
                <a:schemeClr val="tx1">
                  <a:lumMod val="75000"/>
                  <a:lumOff val="25000"/>
                </a:schemeClr>
              </a:solidFill>
            </a:endParaRPr>
          </a:p>
          <a:p>
            <a:pPr marL="400050" lvl="1" indent="0">
              <a:buNone/>
            </a:pPr>
            <a:endParaRPr lang="en-US" dirty="0" smtClean="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180805973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2. We are assailed by many foes </a:t>
            </a:r>
            <a:endParaRPr lang="en-US" sz="3600" dirty="0">
              <a:solidFill>
                <a:srgbClr val="404040"/>
              </a:solidFill>
              <a:latin typeface="Cambria"/>
              <a:cs typeface="Cambria"/>
            </a:endParaRPr>
          </a:p>
        </p:txBody>
      </p:sp>
      <p:sp>
        <p:nvSpPr>
          <p:cNvPr id="10" name="Content Placeholder 9"/>
          <p:cNvSpPr>
            <a:spLocks noGrp="1"/>
          </p:cNvSpPr>
          <p:nvPr>
            <p:ph idx="1"/>
          </p:nvPr>
        </p:nvSpPr>
        <p:spPr/>
        <p:txBody>
          <a:bodyPr>
            <a:noAutofit/>
          </a:bodyPr>
          <a:lstStyle/>
          <a:p>
            <a:pPr marL="571500" indent="-571500">
              <a:buFont typeface="+mj-lt"/>
              <a:buAutoNum type="romanLcPeriod" startAt="3"/>
            </a:pPr>
            <a:r>
              <a:rPr lang="en-US" dirty="0" smtClean="0">
                <a:solidFill>
                  <a:schemeClr val="tx1">
                    <a:lumMod val="75000"/>
                    <a:lumOff val="25000"/>
                  </a:schemeClr>
                </a:solidFill>
              </a:rPr>
              <a:t>The devil </a:t>
            </a:r>
          </a:p>
          <a:p>
            <a:pPr marL="400050" lvl="1" indent="0">
              <a:buNone/>
            </a:pPr>
            <a:endParaRPr lang="en-US" dirty="0">
              <a:solidFill>
                <a:schemeClr val="tx1">
                  <a:lumMod val="75000"/>
                  <a:lumOff val="25000"/>
                </a:schemeClr>
              </a:solidFill>
            </a:endParaRPr>
          </a:p>
          <a:p>
            <a:pPr marL="857250" lvl="2" indent="0">
              <a:buNone/>
            </a:pPr>
            <a:r>
              <a:rPr lang="en-US" i="1" dirty="0">
                <a:solidFill>
                  <a:schemeClr val="tx1">
                    <a:lumMod val="75000"/>
                    <a:lumOff val="25000"/>
                  </a:schemeClr>
                </a:solidFill>
              </a:rPr>
              <a:t>Finally, be strong in the Lord and in the strength of his </a:t>
            </a:r>
            <a:r>
              <a:rPr lang="en-US" i="1" dirty="0" smtClean="0">
                <a:solidFill>
                  <a:schemeClr val="tx1">
                    <a:lumMod val="75000"/>
                    <a:lumOff val="25000"/>
                  </a:schemeClr>
                </a:solidFill>
              </a:rPr>
              <a:t>might. 11 Put </a:t>
            </a:r>
            <a:r>
              <a:rPr lang="en-US" i="1" dirty="0">
                <a:solidFill>
                  <a:schemeClr val="tx1">
                    <a:lumMod val="75000"/>
                    <a:lumOff val="25000"/>
                  </a:schemeClr>
                </a:solidFill>
              </a:rPr>
              <a:t>on the whole armor of God, that you may be able to stand against the schemes of the </a:t>
            </a:r>
            <a:r>
              <a:rPr lang="en-US" i="1" dirty="0" smtClean="0">
                <a:solidFill>
                  <a:schemeClr val="tx1">
                    <a:lumMod val="75000"/>
                    <a:lumOff val="25000"/>
                  </a:schemeClr>
                </a:solidFill>
              </a:rPr>
              <a:t>devil. 12 For </a:t>
            </a:r>
            <a:r>
              <a:rPr lang="en-US" i="1" dirty="0">
                <a:solidFill>
                  <a:schemeClr val="tx1">
                    <a:lumMod val="75000"/>
                    <a:lumOff val="25000"/>
                  </a:schemeClr>
                </a:solidFill>
              </a:rPr>
              <a:t>we do not wrestle against flesh and blood, but against the rulers, against the authorities, against the cosmic powers over this present darkness, against the spiritual forces of evil in the heavenly places. </a:t>
            </a:r>
          </a:p>
          <a:p>
            <a:pPr marL="800100" lvl="2" indent="0" algn="r">
              <a:buNone/>
            </a:pPr>
            <a:r>
              <a:rPr lang="en-US" sz="2000" dirty="0" smtClean="0">
                <a:solidFill>
                  <a:schemeClr val="tx1">
                    <a:lumMod val="75000"/>
                    <a:lumOff val="25000"/>
                  </a:schemeClr>
                </a:solidFill>
              </a:rPr>
              <a:t>--Ephesians 6:10-12</a:t>
            </a:r>
          </a:p>
          <a:p>
            <a:pPr marL="514350" indent="-514350">
              <a:buAutoNum type="romanLcPeriod" startAt="3"/>
            </a:pPr>
            <a:endParaRPr lang="en-US" dirty="0">
              <a:solidFill>
                <a:schemeClr val="tx1">
                  <a:lumMod val="75000"/>
                  <a:lumOff val="25000"/>
                </a:schemeClr>
              </a:solidFill>
            </a:endParaRPr>
          </a:p>
          <a:p>
            <a:pPr marL="400050" lvl="1" indent="0">
              <a:buNone/>
            </a:pPr>
            <a:endParaRPr lang="en-US" dirty="0" smtClean="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5689474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Romans 13:11-14</a:t>
            </a:r>
            <a:endParaRPr lang="en-US" sz="3600" dirty="0">
              <a:solidFill>
                <a:srgbClr val="404040"/>
              </a:solidFill>
              <a:latin typeface="Cambria"/>
              <a:cs typeface="Cambria"/>
            </a:endParaRPr>
          </a:p>
        </p:txBody>
      </p:sp>
      <p:sp>
        <p:nvSpPr>
          <p:cNvPr id="10" name="Content Placeholder 9"/>
          <p:cNvSpPr>
            <a:spLocks noGrp="1"/>
          </p:cNvSpPr>
          <p:nvPr>
            <p:ph idx="1"/>
          </p:nvPr>
        </p:nvSpPr>
        <p:spPr/>
        <p:txBody>
          <a:bodyPr>
            <a:noAutofit/>
          </a:bodyPr>
          <a:lstStyle/>
          <a:p>
            <a:pPr marL="0" indent="0">
              <a:buNone/>
            </a:pPr>
            <a:endParaRPr lang="en-US" sz="2400" dirty="0">
              <a:solidFill>
                <a:schemeClr val="tx1">
                  <a:lumMod val="75000"/>
                  <a:lumOff val="25000"/>
                </a:schemeClr>
              </a:solidFill>
            </a:endParaRPr>
          </a:p>
          <a:p>
            <a:pPr marL="0" indent="0">
              <a:buNone/>
            </a:pPr>
            <a:r>
              <a:rPr lang="en-US" sz="2400" i="1" dirty="0" smtClean="0">
                <a:solidFill>
                  <a:schemeClr val="tx1">
                    <a:lumMod val="75000"/>
                    <a:lumOff val="25000"/>
                  </a:schemeClr>
                </a:solidFill>
              </a:rPr>
              <a:t>Besides </a:t>
            </a:r>
            <a:r>
              <a:rPr lang="en-US" sz="2400" i="1" dirty="0">
                <a:solidFill>
                  <a:schemeClr val="tx1">
                    <a:lumMod val="75000"/>
                    <a:lumOff val="25000"/>
                  </a:schemeClr>
                </a:solidFill>
              </a:rPr>
              <a:t>this you know the time, that the hour has come for you to wake from sleep. For salvation is nearer to us now than when we first </a:t>
            </a:r>
            <a:r>
              <a:rPr lang="en-US" sz="2400" i="1" dirty="0" smtClean="0">
                <a:solidFill>
                  <a:schemeClr val="tx1">
                    <a:lumMod val="75000"/>
                    <a:lumOff val="25000"/>
                  </a:schemeClr>
                </a:solidFill>
              </a:rPr>
              <a:t>believed. 12 The </a:t>
            </a:r>
            <a:r>
              <a:rPr lang="en-US" sz="2400" i="1" dirty="0">
                <a:solidFill>
                  <a:schemeClr val="tx1">
                    <a:lumMod val="75000"/>
                    <a:lumOff val="25000"/>
                  </a:schemeClr>
                </a:solidFill>
              </a:rPr>
              <a:t>night is far gone; the day is at hand. So then let us cast off the works of darkness and put on the armor of </a:t>
            </a:r>
            <a:r>
              <a:rPr lang="en-US" sz="2400" i="1" dirty="0" smtClean="0">
                <a:solidFill>
                  <a:schemeClr val="tx1">
                    <a:lumMod val="75000"/>
                    <a:lumOff val="25000"/>
                  </a:schemeClr>
                </a:solidFill>
              </a:rPr>
              <a:t>light. 13 Let </a:t>
            </a:r>
            <a:r>
              <a:rPr lang="en-US" sz="2400" i="1" dirty="0">
                <a:solidFill>
                  <a:schemeClr val="tx1">
                    <a:lumMod val="75000"/>
                    <a:lumOff val="25000"/>
                  </a:schemeClr>
                </a:solidFill>
              </a:rPr>
              <a:t>us walk properly as in the daytime, not in orgies and drunkenness, not in sexual immorality and sensuality, not in quarreling and </a:t>
            </a:r>
            <a:r>
              <a:rPr lang="en-US" sz="2400" i="1" dirty="0" smtClean="0">
                <a:solidFill>
                  <a:schemeClr val="tx1">
                    <a:lumMod val="75000"/>
                    <a:lumOff val="25000"/>
                  </a:schemeClr>
                </a:solidFill>
              </a:rPr>
              <a:t>jealousy. 14 But </a:t>
            </a:r>
            <a:r>
              <a:rPr lang="en-US" sz="2400" i="1" dirty="0">
                <a:solidFill>
                  <a:schemeClr val="tx1">
                    <a:lumMod val="75000"/>
                    <a:lumOff val="25000"/>
                  </a:schemeClr>
                </a:solidFill>
              </a:rPr>
              <a:t>put on the Lord Jesus Christ, and make no provision for the flesh, to gratify its desires. </a:t>
            </a:r>
          </a:p>
          <a:p>
            <a:pPr marL="0" indent="0">
              <a:buNone/>
            </a:pPr>
            <a:endParaRPr lang="en-US" sz="2400" dirty="0">
              <a:solidFill>
                <a:schemeClr val="tx1">
                  <a:lumMod val="75000"/>
                  <a:lumOff val="25000"/>
                </a:schemeClr>
              </a:solidFill>
            </a:endParaRPr>
          </a:p>
          <a:p>
            <a:pPr marL="400050" lvl="1" indent="0">
              <a:buNone/>
            </a:pPr>
            <a:endParaRPr lang="en-US" sz="2000" dirty="0" smtClean="0">
              <a:solidFill>
                <a:schemeClr val="tx1">
                  <a:lumMod val="75000"/>
                  <a:lumOff val="25000"/>
                </a:schemeClr>
              </a:solidFill>
            </a:endParaRPr>
          </a:p>
          <a:p>
            <a:pPr marL="0" indent="0">
              <a:buNone/>
            </a:pPr>
            <a:endParaRPr lang="en-US" sz="2400" dirty="0">
              <a:solidFill>
                <a:schemeClr val="tx1">
                  <a:lumMod val="75000"/>
                  <a:lumOff val="25000"/>
                </a:schemeClr>
              </a:solidFill>
            </a:endParaRPr>
          </a:p>
          <a:p>
            <a:pPr marL="0" indent="0">
              <a:buNone/>
            </a:pPr>
            <a:endParaRPr lang="en-US" sz="2400" dirty="0">
              <a:solidFill>
                <a:schemeClr val="tx1">
                  <a:lumMod val="75000"/>
                  <a:lumOff val="25000"/>
                </a:schemeClr>
              </a:solidFill>
            </a:endParaRPr>
          </a:p>
        </p:txBody>
      </p:sp>
    </p:spTree>
    <p:extLst>
      <p:ext uri="{BB962C8B-B14F-4D97-AF65-F5344CB8AC3E}">
        <p14:creationId xmlns:p14="http://schemas.microsoft.com/office/powerpoint/2010/main" val="286090055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95585"/>
            <a:ext cx="9144000" cy="7216775"/>
          </a:xfrm>
          <a:prstGeom prst="rect">
            <a:avLst/>
          </a:prstGeom>
          <a:solidFill>
            <a:schemeClr val="bg2"/>
          </a:solidFill>
        </p:spPr>
      </p:pic>
      <p:sp>
        <p:nvSpPr>
          <p:cNvPr id="32850" name="AutoShape 82"/>
          <p:cNvSpPr>
            <a:spLocks noChangeArrowheads="1"/>
          </p:cNvSpPr>
          <p:nvPr/>
        </p:nvSpPr>
        <p:spPr bwMode="auto">
          <a:xfrm rot="-1660891">
            <a:off x="1143000" y="5257800"/>
            <a:ext cx="838200" cy="29368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849" name="AutoShape 81"/>
          <p:cNvSpPr>
            <a:spLocks noChangeArrowheads="1"/>
          </p:cNvSpPr>
          <p:nvPr/>
        </p:nvSpPr>
        <p:spPr bwMode="auto">
          <a:xfrm rot="1299048">
            <a:off x="1176338" y="3319463"/>
            <a:ext cx="838200" cy="29368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848" name="AutoShape 80"/>
          <p:cNvSpPr>
            <a:spLocks noChangeArrowheads="1"/>
          </p:cNvSpPr>
          <p:nvPr/>
        </p:nvSpPr>
        <p:spPr bwMode="auto">
          <a:xfrm rot="9379257">
            <a:off x="3871913" y="3881438"/>
            <a:ext cx="838200" cy="29368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816" name="Freeform 48"/>
          <p:cNvSpPr>
            <a:spLocks/>
          </p:cNvSpPr>
          <p:nvPr/>
        </p:nvSpPr>
        <p:spPr bwMode="auto">
          <a:xfrm>
            <a:off x="2133600" y="2819400"/>
            <a:ext cx="1524000" cy="3733800"/>
          </a:xfrm>
          <a:custGeom>
            <a:avLst/>
            <a:gdLst>
              <a:gd name="T0" fmla="*/ 679686 w 6132"/>
              <a:gd name="T1" fmla="*/ 494003 h 16980"/>
              <a:gd name="T2" fmla="*/ 735457 w 6132"/>
              <a:gd name="T3" fmla="*/ 511393 h 16980"/>
              <a:gd name="T4" fmla="*/ 788394 w 6132"/>
              <a:gd name="T5" fmla="*/ 542555 h 16980"/>
              <a:gd name="T6" fmla="*/ 837902 w 6132"/>
              <a:gd name="T7" fmla="*/ 587072 h 16980"/>
              <a:gd name="T8" fmla="*/ 876822 w 6132"/>
              <a:gd name="T9" fmla="*/ 637850 h 16980"/>
              <a:gd name="T10" fmla="*/ 902023 w 6132"/>
              <a:gd name="T11" fmla="*/ 690992 h 16980"/>
              <a:gd name="T12" fmla="*/ 913654 w 6132"/>
              <a:gd name="T13" fmla="*/ 747056 h 16980"/>
              <a:gd name="T14" fmla="*/ 912909 w 6132"/>
              <a:gd name="T15" fmla="*/ 1362369 h 16980"/>
              <a:gd name="T16" fmla="*/ 902620 w 6132"/>
              <a:gd name="T17" fmla="*/ 1406330 h 16980"/>
              <a:gd name="T18" fmla="*/ 882339 w 6132"/>
              <a:gd name="T19" fmla="*/ 1446395 h 16980"/>
              <a:gd name="T20" fmla="*/ 852217 w 6132"/>
              <a:gd name="T21" fmla="*/ 1482983 h 16980"/>
              <a:gd name="T22" fmla="*/ 813446 w 6132"/>
              <a:gd name="T23" fmla="*/ 1514006 h 16980"/>
              <a:gd name="T24" fmla="*/ 767219 w 6132"/>
              <a:gd name="T25" fmla="*/ 1538073 h 16980"/>
              <a:gd name="T26" fmla="*/ 713835 w 6132"/>
              <a:gd name="T27" fmla="*/ 1555045 h 16980"/>
              <a:gd name="T28" fmla="*/ 212346 w 6132"/>
              <a:gd name="T29" fmla="*/ 1558245 h 16980"/>
              <a:gd name="T30" fmla="*/ 152997 w 6132"/>
              <a:gd name="T31" fmla="*/ 1538351 h 16980"/>
              <a:gd name="T32" fmla="*/ 107217 w 6132"/>
              <a:gd name="T33" fmla="*/ 1516510 h 16980"/>
              <a:gd name="T34" fmla="*/ 67998 w 6132"/>
              <a:gd name="T35" fmla="*/ 1490495 h 16980"/>
              <a:gd name="T36" fmla="*/ 36832 w 6132"/>
              <a:gd name="T37" fmla="*/ 1461142 h 16980"/>
              <a:gd name="T38" fmla="*/ 15061 w 6132"/>
              <a:gd name="T39" fmla="*/ 1430258 h 16980"/>
              <a:gd name="T40" fmla="*/ 2833 w 6132"/>
              <a:gd name="T41" fmla="*/ 1397704 h 16980"/>
              <a:gd name="T42" fmla="*/ 149 w 6132"/>
              <a:gd name="T43" fmla="*/ 758603 h 16980"/>
              <a:gd name="T44" fmla="*/ 8500 w 6132"/>
              <a:gd name="T45" fmla="*/ 692522 h 16980"/>
              <a:gd name="T46" fmla="*/ 31017 w 6132"/>
              <a:gd name="T47" fmla="*/ 634372 h 16980"/>
              <a:gd name="T48" fmla="*/ 67551 w 6132"/>
              <a:gd name="T49" fmla="*/ 584429 h 16980"/>
              <a:gd name="T50" fmla="*/ 117655 w 6132"/>
              <a:gd name="T51" fmla="*/ 543111 h 16980"/>
              <a:gd name="T52" fmla="*/ 178049 w 6132"/>
              <a:gd name="T53" fmla="*/ 513479 h 16980"/>
              <a:gd name="T54" fmla="*/ 249029 w 6132"/>
              <a:gd name="T55" fmla="*/ 495811 h 16980"/>
              <a:gd name="T56" fmla="*/ 329852 w 6132"/>
              <a:gd name="T57" fmla="*/ 489969 h 16980"/>
              <a:gd name="T58" fmla="*/ 344764 w 6132"/>
              <a:gd name="T59" fmla="*/ 488856 h 16980"/>
              <a:gd name="T60" fmla="*/ 390245 w 6132"/>
              <a:gd name="T61" fmla="*/ 488438 h 16980"/>
              <a:gd name="T62" fmla="*/ 400535 w 6132"/>
              <a:gd name="T63" fmla="*/ 477170 h 16980"/>
              <a:gd name="T64" fmla="*/ 358185 w 6132"/>
              <a:gd name="T65" fmla="*/ 462145 h 16980"/>
              <a:gd name="T66" fmla="*/ 315686 w 6132"/>
              <a:gd name="T67" fmla="*/ 439330 h 16980"/>
              <a:gd name="T68" fmla="*/ 278704 w 6132"/>
              <a:gd name="T69" fmla="*/ 410394 h 16980"/>
              <a:gd name="T70" fmla="*/ 247538 w 6132"/>
              <a:gd name="T71" fmla="*/ 375476 h 16980"/>
              <a:gd name="T72" fmla="*/ 224574 w 6132"/>
              <a:gd name="T73" fmla="*/ 336662 h 16980"/>
              <a:gd name="T74" fmla="*/ 209960 w 6132"/>
              <a:gd name="T75" fmla="*/ 295345 h 16980"/>
              <a:gd name="T76" fmla="*/ 203846 w 6132"/>
              <a:gd name="T77" fmla="*/ 250966 h 16980"/>
              <a:gd name="T78" fmla="*/ 207276 w 6132"/>
              <a:gd name="T79" fmla="*/ 198519 h 16980"/>
              <a:gd name="T80" fmla="*/ 222635 w 6132"/>
              <a:gd name="T81" fmla="*/ 148577 h 16980"/>
              <a:gd name="T82" fmla="*/ 249924 w 6132"/>
              <a:gd name="T83" fmla="*/ 103225 h 16980"/>
              <a:gd name="T84" fmla="*/ 289292 w 6132"/>
              <a:gd name="T85" fmla="*/ 62324 h 16980"/>
              <a:gd name="T86" fmla="*/ 335071 w 6132"/>
              <a:gd name="T87" fmla="*/ 30467 h 16980"/>
              <a:gd name="T88" fmla="*/ 385921 w 6132"/>
              <a:gd name="T89" fmla="*/ 9877 h 16980"/>
              <a:gd name="T90" fmla="*/ 441692 w 6132"/>
              <a:gd name="T91" fmla="*/ 556 h 16980"/>
              <a:gd name="T92" fmla="*/ 500445 w 6132"/>
              <a:gd name="T93" fmla="*/ 2504 h 16980"/>
              <a:gd name="T94" fmla="*/ 554873 w 6132"/>
              <a:gd name="T95" fmla="*/ 15442 h 16980"/>
              <a:gd name="T96" fmla="*/ 604381 w 6132"/>
              <a:gd name="T97" fmla="*/ 39926 h 16980"/>
              <a:gd name="T98" fmla="*/ 649117 w 6132"/>
              <a:gd name="T99" fmla="*/ 75401 h 16980"/>
              <a:gd name="T100" fmla="*/ 684160 w 6132"/>
              <a:gd name="T101" fmla="*/ 117832 h 16980"/>
              <a:gd name="T102" fmla="*/ 707571 w 6132"/>
              <a:gd name="T103" fmla="*/ 164714 h 16980"/>
              <a:gd name="T104" fmla="*/ 718755 w 6132"/>
              <a:gd name="T105" fmla="*/ 216326 h 16980"/>
              <a:gd name="T106" fmla="*/ 718457 w 6132"/>
              <a:gd name="T107" fmla="*/ 266686 h 16980"/>
              <a:gd name="T108" fmla="*/ 708615 w 6132"/>
              <a:gd name="T109" fmla="*/ 311621 h 16980"/>
              <a:gd name="T110" fmla="*/ 689528 w 6132"/>
              <a:gd name="T111" fmla="*/ 353495 h 16980"/>
              <a:gd name="T112" fmla="*/ 660748 w 6132"/>
              <a:gd name="T113" fmla="*/ 392865 h 16980"/>
              <a:gd name="T114" fmla="*/ 625109 w 6132"/>
              <a:gd name="T115" fmla="*/ 426531 h 16980"/>
              <a:gd name="T116" fmla="*/ 584399 w 6132"/>
              <a:gd name="T117" fmla="*/ 452407 h 16980"/>
              <a:gd name="T118" fmla="*/ 538470 w 6132"/>
              <a:gd name="T119" fmla="*/ 470353 h 16980"/>
              <a:gd name="T120" fmla="*/ 516848 w 6132"/>
              <a:gd name="T121" fmla="*/ 484126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Freeform 48"/>
          <p:cNvSpPr>
            <a:spLocks/>
          </p:cNvSpPr>
          <p:nvPr/>
        </p:nvSpPr>
        <p:spPr bwMode="auto">
          <a:xfrm>
            <a:off x="6781800" y="1981200"/>
            <a:ext cx="1143000" cy="3124200"/>
          </a:xfrm>
          <a:custGeom>
            <a:avLst/>
            <a:gdLst>
              <a:gd name="T0" fmla="*/ 679686 w 6132"/>
              <a:gd name="T1" fmla="*/ 494003 h 16980"/>
              <a:gd name="T2" fmla="*/ 735457 w 6132"/>
              <a:gd name="T3" fmla="*/ 511393 h 16980"/>
              <a:gd name="T4" fmla="*/ 788394 w 6132"/>
              <a:gd name="T5" fmla="*/ 542555 h 16980"/>
              <a:gd name="T6" fmla="*/ 837902 w 6132"/>
              <a:gd name="T7" fmla="*/ 587072 h 16980"/>
              <a:gd name="T8" fmla="*/ 876822 w 6132"/>
              <a:gd name="T9" fmla="*/ 637850 h 16980"/>
              <a:gd name="T10" fmla="*/ 902023 w 6132"/>
              <a:gd name="T11" fmla="*/ 690992 h 16980"/>
              <a:gd name="T12" fmla="*/ 913654 w 6132"/>
              <a:gd name="T13" fmla="*/ 747056 h 16980"/>
              <a:gd name="T14" fmla="*/ 912909 w 6132"/>
              <a:gd name="T15" fmla="*/ 1362369 h 16980"/>
              <a:gd name="T16" fmla="*/ 902620 w 6132"/>
              <a:gd name="T17" fmla="*/ 1406330 h 16980"/>
              <a:gd name="T18" fmla="*/ 882339 w 6132"/>
              <a:gd name="T19" fmla="*/ 1446395 h 16980"/>
              <a:gd name="T20" fmla="*/ 852217 w 6132"/>
              <a:gd name="T21" fmla="*/ 1482983 h 16980"/>
              <a:gd name="T22" fmla="*/ 813446 w 6132"/>
              <a:gd name="T23" fmla="*/ 1514006 h 16980"/>
              <a:gd name="T24" fmla="*/ 767219 w 6132"/>
              <a:gd name="T25" fmla="*/ 1538073 h 16980"/>
              <a:gd name="T26" fmla="*/ 713835 w 6132"/>
              <a:gd name="T27" fmla="*/ 1555045 h 16980"/>
              <a:gd name="T28" fmla="*/ 212346 w 6132"/>
              <a:gd name="T29" fmla="*/ 1558245 h 16980"/>
              <a:gd name="T30" fmla="*/ 152997 w 6132"/>
              <a:gd name="T31" fmla="*/ 1538351 h 16980"/>
              <a:gd name="T32" fmla="*/ 107217 w 6132"/>
              <a:gd name="T33" fmla="*/ 1516510 h 16980"/>
              <a:gd name="T34" fmla="*/ 67998 w 6132"/>
              <a:gd name="T35" fmla="*/ 1490495 h 16980"/>
              <a:gd name="T36" fmla="*/ 36832 w 6132"/>
              <a:gd name="T37" fmla="*/ 1461142 h 16980"/>
              <a:gd name="T38" fmla="*/ 15061 w 6132"/>
              <a:gd name="T39" fmla="*/ 1430258 h 16980"/>
              <a:gd name="T40" fmla="*/ 2833 w 6132"/>
              <a:gd name="T41" fmla="*/ 1397704 h 16980"/>
              <a:gd name="T42" fmla="*/ 149 w 6132"/>
              <a:gd name="T43" fmla="*/ 758603 h 16980"/>
              <a:gd name="T44" fmla="*/ 8500 w 6132"/>
              <a:gd name="T45" fmla="*/ 692522 h 16980"/>
              <a:gd name="T46" fmla="*/ 31017 w 6132"/>
              <a:gd name="T47" fmla="*/ 634372 h 16980"/>
              <a:gd name="T48" fmla="*/ 67551 w 6132"/>
              <a:gd name="T49" fmla="*/ 584429 h 16980"/>
              <a:gd name="T50" fmla="*/ 117655 w 6132"/>
              <a:gd name="T51" fmla="*/ 543111 h 16980"/>
              <a:gd name="T52" fmla="*/ 178049 w 6132"/>
              <a:gd name="T53" fmla="*/ 513479 h 16980"/>
              <a:gd name="T54" fmla="*/ 249029 w 6132"/>
              <a:gd name="T55" fmla="*/ 495811 h 16980"/>
              <a:gd name="T56" fmla="*/ 329852 w 6132"/>
              <a:gd name="T57" fmla="*/ 489969 h 16980"/>
              <a:gd name="T58" fmla="*/ 344764 w 6132"/>
              <a:gd name="T59" fmla="*/ 488856 h 16980"/>
              <a:gd name="T60" fmla="*/ 390245 w 6132"/>
              <a:gd name="T61" fmla="*/ 488438 h 16980"/>
              <a:gd name="T62" fmla="*/ 400535 w 6132"/>
              <a:gd name="T63" fmla="*/ 477170 h 16980"/>
              <a:gd name="T64" fmla="*/ 358185 w 6132"/>
              <a:gd name="T65" fmla="*/ 462145 h 16980"/>
              <a:gd name="T66" fmla="*/ 315686 w 6132"/>
              <a:gd name="T67" fmla="*/ 439330 h 16980"/>
              <a:gd name="T68" fmla="*/ 278704 w 6132"/>
              <a:gd name="T69" fmla="*/ 410394 h 16980"/>
              <a:gd name="T70" fmla="*/ 247538 w 6132"/>
              <a:gd name="T71" fmla="*/ 375476 h 16980"/>
              <a:gd name="T72" fmla="*/ 224574 w 6132"/>
              <a:gd name="T73" fmla="*/ 336662 h 16980"/>
              <a:gd name="T74" fmla="*/ 209960 w 6132"/>
              <a:gd name="T75" fmla="*/ 295345 h 16980"/>
              <a:gd name="T76" fmla="*/ 203846 w 6132"/>
              <a:gd name="T77" fmla="*/ 250966 h 16980"/>
              <a:gd name="T78" fmla="*/ 207276 w 6132"/>
              <a:gd name="T79" fmla="*/ 198519 h 16980"/>
              <a:gd name="T80" fmla="*/ 222635 w 6132"/>
              <a:gd name="T81" fmla="*/ 148577 h 16980"/>
              <a:gd name="T82" fmla="*/ 249924 w 6132"/>
              <a:gd name="T83" fmla="*/ 103225 h 16980"/>
              <a:gd name="T84" fmla="*/ 289292 w 6132"/>
              <a:gd name="T85" fmla="*/ 62324 h 16980"/>
              <a:gd name="T86" fmla="*/ 335071 w 6132"/>
              <a:gd name="T87" fmla="*/ 30467 h 16980"/>
              <a:gd name="T88" fmla="*/ 385921 w 6132"/>
              <a:gd name="T89" fmla="*/ 9877 h 16980"/>
              <a:gd name="T90" fmla="*/ 441692 w 6132"/>
              <a:gd name="T91" fmla="*/ 556 h 16980"/>
              <a:gd name="T92" fmla="*/ 500445 w 6132"/>
              <a:gd name="T93" fmla="*/ 2504 h 16980"/>
              <a:gd name="T94" fmla="*/ 554873 w 6132"/>
              <a:gd name="T95" fmla="*/ 15442 h 16980"/>
              <a:gd name="T96" fmla="*/ 604381 w 6132"/>
              <a:gd name="T97" fmla="*/ 39926 h 16980"/>
              <a:gd name="T98" fmla="*/ 649117 w 6132"/>
              <a:gd name="T99" fmla="*/ 75401 h 16980"/>
              <a:gd name="T100" fmla="*/ 684160 w 6132"/>
              <a:gd name="T101" fmla="*/ 117832 h 16980"/>
              <a:gd name="T102" fmla="*/ 707571 w 6132"/>
              <a:gd name="T103" fmla="*/ 164714 h 16980"/>
              <a:gd name="T104" fmla="*/ 718755 w 6132"/>
              <a:gd name="T105" fmla="*/ 216326 h 16980"/>
              <a:gd name="T106" fmla="*/ 718457 w 6132"/>
              <a:gd name="T107" fmla="*/ 266686 h 16980"/>
              <a:gd name="T108" fmla="*/ 708615 w 6132"/>
              <a:gd name="T109" fmla="*/ 311621 h 16980"/>
              <a:gd name="T110" fmla="*/ 689528 w 6132"/>
              <a:gd name="T111" fmla="*/ 353495 h 16980"/>
              <a:gd name="T112" fmla="*/ 660748 w 6132"/>
              <a:gd name="T113" fmla="*/ 392865 h 16980"/>
              <a:gd name="T114" fmla="*/ 625109 w 6132"/>
              <a:gd name="T115" fmla="*/ 426531 h 16980"/>
              <a:gd name="T116" fmla="*/ 584399 w 6132"/>
              <a:gd name="T117" fmla="*/ 452407 h 16980"/>
              <a:gd name="T118" fmla="*/ 538470 w 6132"/>
              <a:gd name="T119" fmla="*/ 470353 h 16980"/>
              <a:gd name="T120" fmla="*/ 516848 w 6132"/>
              <a:gd name="T121" fmla="*/ 484126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132"/>
              <a:gd name="T184" fmla="*/ 0 h 16980"/>
              <a:gd name="T185" fmla="*/ 6132 w 6132"/>
              <a:gd name="T186" fmla="*/ 16980 h 169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818" name="AutoShape 50"/>
          <p:cNvSpPr>
            <a:spLocks noChangeArrowheads="1"/>
          </p:cNvSpPr>
          <p:nvPr/>
        </p:nvSpPr>
        <p:spPr bwMode="auto">
          <a:xfrm rot="9379257">
            <a:off x="5257800" y="2989263"/>
            <a:ext cx="1066800" cy="103505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819" name="Text Box 51"/>
          <p:cNvSpPr txBox="1">
            <a:spLocks noChangeArrowheads="1"/>
          </p:cNvSpPr>
          <p:nvPr/>
        </p:nvSpPr>
        <p:spPr bwMode="auto">
          <a:xfrm>
            <a:off x="5867400" y="5943600"/>
            <a:ext cx="3048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2200" b="1" i="1" dirty="0">
                <a:solidFill>
                  <a:srgbClr val="404040"/>
                </a:solidFill>
              </a:rPr>
              <a:t>The world, the flesh, and the devil </a:t>
            </a:r>
          </a:p>
        </p:txBody>
      </p:sp>
      <p:sp>
        <p:nvSpPr>
          <p:cNvPr id="32820" name="Text Box 52"/>
          <p:cNvSpPr txBox="1">
            <a:spLocks noChangeArrowheads="1"/>
          </p:cNvSpPr>
          <p:nvPr/>
        </p:nvSpPr>
        <p:spPr bwMode="auto">
          <a:xfrm>
            <a:off x="6858000" y="31242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b="1" i="1">
                <a:solidFill>
                  <a:srgbClr val="000000"/>
                </a:solidFill>
              </a:rPr>
              <a:t>DEVIL</a:t>
            </a:r>
          </a:p>
        </p:txBody>
      </p:sp>
      <p:grpSp>
        <p:nvGrpSpPr>
          <p:cNvPr id="32835" name="Group 67"/>
          <p:cNvGrpSpPr>
            <a:grpSpLocks/>
          </p:cNvGrpSpPr>
          <p:nvPr/>
        </p:nvGrpSpPr>
        <p:grpSpPr bwMode="auto">
          <a:xfrm>
            <a:off x="609600" y="2209800"/>
            <a:ext cx="4572000" cy="4419600"/>
            <a:chOff x="4807" y="2702"/>
            <a:chExt cx="1062" cy="1067"/>
          </a:xfrm>
        </p:grpSpPr>
        <p:sp>
          <p:nvSpPr>
            <p:cNvPr id="32836" name="Freeform 68"/>
            <p:cNvSpPr>
              <a:spLocks/>
            </p:cNvSpPr>
            <p:nvPr/>
          </p:nvSpPr>
          <p:spPr bwMode="auto">
            <a:xfrm>
              <a:off x="5187" y="2703"/>
              <a:ext cx="520" cy="303"/>
            </a:xfrm>
            <a:custGeom>
              <a:avLst/>
              <a:gdLst>
                <a:gd name="T0" fmla="*/ 1034 w 1039"/>
                <a:gd name="T1" fmla="*/ 450 h 606"/>
                <a:gd name="T2" fmla="*/ 1024 w 1039"/>
                <a:gd name="T3" fmla="*/ 476 h 606"/>
                <a:gd name="T4" fmla="*/ 1009 w 1039"/>
                <a:gd name="T5" fmla="*/ 501 h 606"/>
                <a:gd name="T6" fmla="*/ 988 w 1039"/>
                <a:gd name="T7" fmla="*/ 523 h 606"/>
                <a:gd name="T8" fmla="*/ 965 w 1039"/>
                <a:gd name="T9" fmla="*/ 542 h 606"/>
                <a:gd name="T10" fmla="*/ 936 w 1039"/>
                <a:gd name="T11" fmla="*/ 559 h 606"/>
                <a:gd name="T12" fmla="*/ 868 w 1039"/>
                <a:gd name="T13" fmla="*/ 586 h 606"/>
                <a:gd name="T14" fmla="*/ 788 w 1039"/>
                <a:gd name="T15" fmla="*/ 601 h 606"/>
                <a:gd name="T16" fmla="*/ 698 w 1039"/>
                <a:gd name="T17" fmla="*/ 606 h 606"/>
                <a:gd name="T18" fmla="*/ 599 w 1039"/>
                <a:gd name="T19" fmla="*/ 601 h 606"/>
                <a:gd name="T20" fmla="*/ 497 w 1039"/>
                <a:gd name="T21" fmla="*/ 583 h 606"/>
                <a:gd name="T22" fmla="*/ 445 w 1039"/>
                <a:gd name="T23" fmla="*/ 569 h 606"/>
                <a:gd name="T24" fmla="*/ 341 w 1039"/>
                <a:gd name="T25" fmla="*/ 533 h 606"/>
                <a:gd name="T26" fmla="*/ 249 w 1039"/>
                <a:gd name="T27" fmla="*/ 491 h 606"/>
                <a:gd name="T28" fmla="*/ 169 w 1039"/>
                <a:gd name="T29" fmla="*/ 442 h 606"/>
                <a:gd name="T30" fmla="*/ 103 w 1039"/>
                <a:gd name="T31" fmla="*/ 387 h 606"/>
                <a:gd name="T32" fmla="*/ 51 w 1039"/>
                <a:gd name="T33" fmla="*/ 329 h 606"/>
                <a:gd name="T34" fmla="*/ 23 w 1039"/>
                <a:gd name="T35" fmla="*/ 285 h 606"/>
                <a:gd name="T36" fmla="*/ 11 w 1039"/>
                <a:gd name="T37" fmla="*/ 256 h 606"/>
                <a:gd name="T38" fmla="*/ 3 w 1039"/>
                <a:gd name="T39" fmla="*/ 228 h 606"/>
                <a:gd name="T40" fmla="*/ 0 w 1039"/>
                <a:gd name="T41" fmla="*/ 199 h 606"/>
                <a:gd name="T42" fmla="*/ 3 w 1039"/>
                <a:gd name="T43" fmla="*/ 170 h 606"/>
                <a:gd name="T44" fmla="*/ 6 w 1039"/>
                <a:gd name="T45" fmla="*/ 156 h 606"/>
                <a:gd name="T46" fmla="*/ 17 w 1039"/>
                <a:gd name="T47" fmla="*/ 131 h 606"/>
                <a:gd name="T48" fmla="*/ 32 w 1039"/>
                <a:gd name="T49" fmla="*/ 105 h 606"/>
                <a:gd name="T50" fmla="*/ 51 w 1039"/>
                <a:gd name="T51" fmla="*/ 85 h 606"/>
                <a:gd name="T52" fmla="*/ 76 w 1039"/>
                <a:gd name="T53" fmla="*/ 64 h 606"/>
                <a:gd name="T54" fmla="*/ 103 w 1039"/>
                <a:gd name="T55" fmla="*/ 47 h 606"/>
                <a:gd name="T56" fmla="*/ 171 w 1039"/>
                <a:gd name="T57" fmla="*/ 20 h 606"/>
                <a:gd name="T58" fmla="*/ 251 w 1039"/>
                <a:gd name="T59" fmla="*/ 5 h 606"/>
                <a:gd name="T60" fmla="*/ 341 w 1039"/>
                <a:gd name="T61" fmla="*/ 0 h 606"/>
                <a:gd name="T62" fmla="*/ 440 w 1039"/>
                <a:gd name="T63" fmla="*/ 5 h 606"/>
                <a:gd name="T64" fmla="*/ 543 w 1039"/>
                <a:gd name="T65" fmla="*/ 24 h 606"/>
                <a:gd name="T66" fmla="*/ 596 w 1039"/>
                <a:gd name="T67" fmla="*/ 37 h 606"/>
                <a:gd name="T68" fmla="*/ 698 w 1039"/>
                <a:gd name="T69" fmla="*/ 73 h 606"/>
                <a:gd name="T70" fmla="*/ 790 w 1039"/>
                <a:gd name="T71" fmla="*/ 115 h 606"/>
                <a:gd name="T72" fmla="*/ 869 w 1039"/>
                <a:gd name="T73" fmla="*/ 165 h 606"/>
                <a:gd name="T74" fmla="*/ 937 w 1039"/>
                <a:gd name="T75" fmla="*/ 219 h 606"/>
                <a:gd name="T76" fmla="*/ 988 w 1039"/>
                <a:gd name="T77" fmla="*/ 277 h 606"/>
                <a:gd name="T78" fmla="*/ 1016 w 1039"/>
                <a:gd name="T79" fmla="*/ 321 h 606"/>
                <a:gd name="T80" fmla="*/ 1029 w 1039"/>
                <a:gd name="T81" fmla="*/ 350 h 606"/>
                <a:gd name="T82" fmla="*/ 1036 w 1039"/>
                <a:gd name="T83" fmla="*/ 379 h 606"/>
                <a:gd name="T84" fmla="*/ 1039 w 1039"/>
                <a:gd name="T85" fmla="*/ 408 h 606"/>
                <a:gd name="T86" fmla="*/ 1038 w 1039"/>
                <a:gd name="T87" fmla="*/ 436 h 606"/>
                <a:gd name="T88" fmla="*/ 1034 w 1039"/>
                <a:gd name="T89" fmla="*/ 450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39" h="606">
                  <a:moveTo>
                    <a:pt x="1034" y="450"/>
                  </a:moveTo>
                  <a:lnTo>
                    <a:pt x="1034" y="450"/>
                  </a:lnTo>
                  <a:lnTo>
                    <a:pt x="1029" y="464"/>
                  </a:lnTo>
                  <a:lnTo>
                    <a:pt x="1024" y="476"/>
                  </a:lnTo>
                  <a:lnTo>
                    <a:pt x="1016" y="489"/>
                  </a:lnTo>
                  <a:lnTo>
                    <a:pt x="1009" y="501"/>
                  </a:lnTo>
                  <a:lnTo>
                    <a:pt x="999" y="511"/>
                  </a:lnTo>
                  <a:lnTo>
                    <a:pt x="988" y="523"/>
                  </a:lnTo>
                  <a:lnTo>
                    <a:pt x="976" y="532"/>
                  </a:lnTo>
                  <a:lnTo>
                    <a:pt x="965" y="542"/>
                  </a:lnTo>
                  <a:lnTo>
                    <a:pt x="951" y="550"/>
                  </a:lnTo>
                  <a:lnTo>
                    <a:pt x="936" y="559"/>
                  </a:lnTo>
                  <a:lnTo>
                    <a:pt x="903" y="574"/>
                  </a:lnTo>
                  <a:lnTo>
                    <a:pt x="868" y="586"/>
                  </a:lnTo>
                  <a:lnTo>
                    <a:pt x="830" y="594"/>
                  </a:lnTo>
                  <a:lnTo>
                    <a:pt x="788" y="601"/>
                  </a:lnTo>
                  <a:lnTo>
                    <a:pt x="744" y="606"/>
                  </a:lnTo>
                  <a:lnTo>
                    <a:pt x="698" y="606"/>
                  </a:lnTo>
                  <a:lnTo>
                    <a:pt x="650" y="605"/>
                  </a:lnTo>
                  <a:lnTo>
                    <a:pt x="599" y="601"/>
                  </a:lnTo>
                  <a:lnTo>
                    <a:pt x="548" y="593"/>
                  </a:lnTo>
                  <a:lnTo>
                    <a:pt x="497" y="583"/>
                  </a:lnTo>
                  <a:lnTo>
                    <a:pt x="445" y="569"/>
                  </a:lnTo>
                  <a:lnTo>
                    <a:pt x="445" y="569"/>
                  </a:lnTo>
                  <a:lnTo>
                    <a:pt x="392" y="552"/>
                  </a:lnTo>
                  <a:lnTo>
                    <a:pt x="341" y="533"/>
                  </a:lnTo>
                  <a:lnTo>
                    <a:pt x="295" y="513"/>
                  </a:lnTo>
                  <a:lnTo>
                    <a:pt x="249" y="491"/>
                  </a:lnTo>
                  <a:lnTo>
                    <a:pt x="209" y="467"/>
                  </a:lnTo>
                  <a:lnTo>
                    <a:pt x="169" y="442"/>
                  </a:lnTo>
                  <a:lnTo>
                    <a:pt x="134" y="414"/>
                  </a:lnTo>
                  <a:lnTo>
                    <a:pt x="103" y="387"/>
                  </a:lnTo>
                  <a:lnTo>
                    <a:pt x="74" y="358"/>
                  </a:lnTo>
                  <a:lnTo>
                    <a:pt x="51" y="329"/>
                  </a:lnTo>
                  <a:lnTo>
                    <a:pt x="32" y="301"/>
                  </a:lnTo>
                  <a:lnTo>
                    <a:pt x="23" y="285"/>
                  </a:lnTo>
                  <a:lnTo>
                    <a:pt x="17" y="272"/>
                  </a:lnTo>
                  <a:lnTo>
                    <a:pt x="11" y="256"/>
                  </a:lnTo>
                  <a:lnTo>
                    <a:pt x="6" y="243"/>
                  </a:lnTo>
                  <a:lnTo>
                    <a:pt x="3" y="228"/>
                  </a:lnTo>
                  <a:lnTo>
                    <a:pt x="1" y="212"/>
                  </a:lnTo>
                  <a:lnTo>
                    <a:pt x="0" y="199"/>
                  </a:lnTo>
                  <a:lnTo>
                    <a:pt x="1" y="185"/>
                  </a:lnTo>
                  <a:lnTo>
                    <a:pt x="3" y="170"/>
                  </a:lnTo>
                  <a:lnTo>
                    <a:pt x="6" y="156"/>
                  </a:lnTo>
                  <a:lnTo>
                    <a:pt x="6" y="156"/>
                  </a:lnTo>
                  <a:lnTo>
                    <a:pt x="10" y="143"/>
                  </a:lnTo>
                  <a:lnTo>
                    <a:pt x="17" y="131"/>
                  </a:lnTo>
                  <a:lnTo>
                    <a:pt x="23" y="117"/>
                  </a:lnTo>
                  <a:lnTo>
                    <a:pt x="32" y="105"/>
                  </a:lnTo>
                  <a:lnTo>
                    <a:pt x="40" y="95"/>
                  </a:lnTo>
                  <a:lnTo>
                    <a:pt x="51" y="85"/>
                  </a:lnTo>
                  <a:lnTo>
                    <a:pt x="62" y="75"/>
                  </a:lnTo>
                  <a:lnTo>
                    <a:pt x="76" y="64"/>
                  </a:lnTo>
                  <a:lnTo>
                    <a:pt x="90" y="56"/>
                  </a:lnTo>
                  <a:lnTo>
                    <a:pt x="103" y="47"/>
                  </a:lnTo>
                  <a:lnTo>
                    <a:pt x="136" y="32"/>
                  </a:lnTo>
                  <a:lnTo>
                    <a:pt x="171" y="20"/>
                  </a:lnTo>
                  <a:lnTo>
                    <a:pt x="210" y="12"/>
                  </a:lnTo>
                  <a:lnTo>
                    <a:pt x="251" y="5"/>
                  </a:lnTo>
                  <a:lnTo>
                    <a:pt x="295" y="2"/>
                  </a:lnTo>
                  <a:lnTo>
                    <a:pt x="341" y="0"/>
                  </a:lnTo>
                  <a:lnTo>
                    <a:pt x="390" y="2"/>
                  </a:lnTo>
                  <a:lnTo>
                    <a:pt x="440" y="5"/>
                  </a:lnTo>
                  <a:lnTo>
                    <a:pt x="491" y="13"/>
                  </a:lnTo>
                  <a:lnTo>
                    <a:pt x="543" y="24"/>
                  </a:lnTo>
                  <a:lnTo>
                    <a:pt x="596" y="37"/>
                  </a:lnTo>
                  <a:lnTo>
                    <a:pt x="596" y="37"/>
                  </a:lnTo>
                  <a:lnTo>
                    <a:pt x="649" y="54"/>
                  </a:lnTo>
                  <a:lnTo>
                    <a:pt x="698" y="73"/>
                  </a:lnTo>
                  <a:lnTo>
                    <a:pt x="745" y="93"/>
                  </a:lnTo>
                  <a:lnTo>
                    <a:pt x="790" y="115"/>
                  </a:lnTo>
                  <a:lnTo>
                    <a:pt x="832" y="139"/>
                  </a:lnTo>
                  <a:lnTo>
                    <a:pt x="869" y="165"/>
                  </a:lnTo>
                  <a:lnTo>
                    <a:pt x="905" y="192"/>
                  </a:lnTo>
                  <a:lnTo>
                    <a:pt x="937" y="219"/>
                  </a:lnTo>
                  <a:lnTo>
                    <a:pt x="965" y="248"/>
                  </a:lnTo>
                  <a:lnTo>
                    <a:pt x="988" y="277"/>
                  </a:lnTo>
                  <a:lnTo>
                    <a:pt x="1009" y="306"/>
                  </a:lnTo>
                  <a:lnTo>
                    <a:pt x="1016" y="321"/>
                  </a:lnTo>
                  <a:lnTo>
                    <a:pt x="1022" y="335"/>
                  </a:lnTo>
                  <a:lnTo>
                    <a:pt x="1029" y="350"/>
                  </a:lnTo>
                  <a:lnTo>
                    <a:pt x="1033" y="365"/>
                  </a:lnTo>
                  <a:lnTo>
                    <a:pt x="1036" y="379"/>
                  </a:lnTo>
                  <a:lnTo>
                    <a:pt x="1039" y="394"/>
                  </a:lnTo>
                  <a:lnTo>
                    <a:pt x="1039" y="408"/>
                  </a:lnTo>
                  <a:lnTo>
                    <a:pt x="1039" y="423"/>
                  </a:lnTo>
                  <a:lnTo>
                    <a:pt x="1038" y="436"/>
                  </a:lnTo>
                  <a:lnTo>
                    <a:pt x="1034" y="450"/>
                  </a:lnTo>
                  <a:lnTo>
                    <a:pt x="1034" y="450"/>
                  </a:lnTo>
                  <a:close/>
                </a:path>
              </a:pathLst>
            </a:custGeom>
            <a:noFill/>
            <a:ln w="28575" cmpd="sng">
              <a:solidFill>
                <a:schemeClr val="tx2">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37" name="Freeform 69"/>
            <p:cNvSpPr>
              <a:spLocks/>
            </p:cNvSpPr>
            <p:nvPr/>
          </p:nvSpPr>
          <p:spPr bwMode="auto">
            <a:xfrm>
              <a:off x="4954" y="2862"/>
              <a:ext cx="375" cy="374"/>
            </a:xfrm>
            <a:custGeom>
              <a:avLst/>
              <a:gdLst>
                <a:gd name="T0" fmla="*/ 12 w 749"/>
                <a:gd name="T1" fmla="*/ 0 h 747"/>
                <a:gd name="T2" fmla="*/ 12 w 749"/>
                <a:gd name="T3" fmla="*/ 0 h 747"/>
                <a:gd name="T4" fmla="*/ 5 w 749"/>
                <a:gd name="T5" fmla="*/ 25 h 747"/>
                <a:gd name="T6" fmla="*/ 2 w 749"/>
                <a:gd name="T7" fmla="*/ 51 h 747"/>
                <a:gd name="T8" fmla="*/ 0 w 749"/>
                <a:gd name="T9" fmla="*/ 78 h 747"/>
                <a:gd name="T10" fmla="*/ 0 w 749"/>
                <a:gd name="T11" fmla="*/ 105 h 747"/>
                <a:gd name="T12" fmla="*/ 3 w 749"/>
                <a:gd name="T13" fmla="*/ 130 h 747"/>
                <a:gd name="T14" fmla="*/ 9 w 749"/>
                <a:gd name="T15" fmla="*/ 158 h 747"/>
                <a:gd name="T16" fmla="*/ 15 w 749"/>
                <a:gd name="T17" fmla="*/ 185 h 747"/>
                <a:gd name="T18" fmla="*/ 26 w 749"/>
                <a:gd name="T19" fmla="*/ 212 h 747"/>
                <a:gd name="T20" fmla="*/ 36 w 749"/>
                <a:gd name="T21" fmla="*/ 239 h 747"/>
                <a:gd name="T22" fmla="*/ 49 w 749"/>
                <a:gd name="T23" fmla="*/ 266 h 747"/>
                <a:gd name="T24" fmla="*/ 65 w 749"/>
                <a:gd name="T25" fmla="*/ 293 h 747"/>
                <a:gd name="T26" fmla="*/ 82 w 749"/>
                <a:gd name="T27" fmla="*/ 319 h 747"/>
                <a:gd name="T28" fmla="*/ 100 w 749"/>
                <a:gd name="T29" fmla="*/ 346 h 747"/>
                <a:gd name="T30" fmla="*/ 122 w 749"/>
                <a:gd name="T31" fmla="*/ 372 h 747"/>
                <a:gd name="T32" fmla="*/ 145 w 749"/>
                <a:gd name="T33" fmla="*/ 399 h 747"/>
                <a:gd name="T34" fmla="*/ 168 w 749"/>
                <a:gd name="T35" fmla="*/ 424 h 747"/>
                <a:gd name="T36" fmla="*/ 194 w 749"/>
                <a:gd name="T37" fmla="*/ 450 h 747"/>
                <a:gd name="T38" fmla="*/ 223 w 749"/>
                <a:gd name="T39" fmla="*/ 474 h 747"/>
                <a:gd name="T40" fmla="*/ 252 w 749"/>
                <a:gd name="T41" fmla="*/ 497 h 747"/>
                <a:gd name="T42" fmla="*/ 282 w 749"/>
                <a:gd name="T43" fmla="*/ 521 h 747"/>
                <a:gd name="T44" fmla="*/ 313 w 749"/>
                <a:gd name="T45" fmla="*/ 545 h 747"/>
                <a:gd name="T46" fmla="*/ 347 w 749"/>
                <a:gd name="T47" fmla="*/ 567 h 747"/>
                <a:gd name="T48" fmla="*/ 382 w 749"/>
                <a:gd name="T49" fmla="*/ 589 h 747"/>
                <a:gd name="T50" fmla="*/ 418 w 749"/>
                <a:gd name="T51" fmla="*/ 609 h 747"/>
                <a:gd name="T52" fmla="*/ 455 w 749"/>
                <a:gd name="T53" fmla="*/ 630 h 747"/>
                <a:gd name="T54" fmla="*/ 494 w 749"/>
                <a:gd name="T55" fmla="*/ 650 h 747"/>
                <a:gd name="T56" fmla="*/ 534 w 749"/>
                <a:gd name="T57" fmla="*/ 669 h 747"/>
                <a:gd name="T58" fmla="*/ 574 w 749"/>
                <a:gd name="T59" fmla="*/ 686 h 747"/>
                <a:gd name="T60" fmla="*/ 617 w 749"/>
                <a:gd name="T61" fmla="*/ 703 h 747"/>
                <a:gd name="T62" fmla="*/ 659 w 749"/>
                <a:gd name="T63" fmla="*/ 718 h 747"/>
                <a:gd name="T64" fmla="*/ 703 w 749"/>
                <a:gd name="T65" fmla="*/ 733 h 747"/>
                <a:gd name="T66" fmla="*/ 749 w 749"/>
                <a:gd name="T67" fmla="*/ 747 h 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49" h="747">
                  <a:moveTo>
                    <a:pt x="12" y="0"/>
                  </a:moveTo>
                  <a:lnTo>
                    <a:pt x="12" y="0"/>
                  </a:lnTo>
                  <a:lnTo>
                    <a:pt x="5" y="25"/>
                  </a:lnTo>
                  <a:lnTo>
                    <a:pt x="2" y="51"/>
                  </a:lnTo>
                  <a:lnTo>
                    <a:pt x="0" y="78"/>
                  </a:lnTo>
                  <a:lnTo>
                    <a:pt x="0" y="105"/>
                  </a:lnTo>
                  <a:lnTo>
                    <a:pt x="3" y="130"/>
                  </a:lnTo>
                  <a:lnTo>
                    <a:pt x="9" y="158"/>
                  </a:lnTo>
                  <a:lnTo>
                    <a:pt x="15" y="185"/>
                  </a:lnTo>
                  <a:lnTo>
                    <a:pt x="26" y="212"/>
                  </a:lnTo>
                  <a:lnTo>
                    <a:pt x="36" y="239"/>
                  </a:lnTo>
                  <a:lnTo>
                    <a:pt x="49" y="266"/>
                  </a:lnTo>
                  <a:lnTo>
                    <a:pt x="65" y="293"/>
                  </a:lnTo>
                  <a:lnTo>
                    <a:pt x="82" y="319"/>
                  </a:lnTo>
                  <a:lnTo>
                    <a:pt x="100" y="346"/>
                  </a:lnTo>
                  <a:lnTo>
                    <a:pt x="122" y="372"/>
                  </a:lnTo>
                  <a:lnTo>
                    <a:pt x="145" y="399"/>
                  </a:lnTo>
                  <a:lnTo>
                    <a:pt x="168" y="424"/>
                  </a:lnTo>
                  <a:lnTo>
                    <a:pt x="194" y="450"/>
                  </a:lnTo>
                  <a:lnTo>
                    <a:pt x="223" y="474"/>
                  </a:lnTo>
                  <a:lnTo>
                    <a:pt x="252" y="497"/>
                  </a:lnTo>
                  <a:lnTo>
                    <a:pt x="282" y="521"/>
                  </a:lnTo>
                  <a:lnTo>
                    <a:pt x="313" y="545"/>
                  </a:lnTo>
                  <a:lnTo>
                    <a:pt x="347" y="567"/>
                  </a:lnTo>
                  <a:lnTo>
                    <a:pt x="382" y="589"/>
                  </a:lnTo>
                  <a:lnTo>
                    <a:pt x="418" y="609"/>
                  </a:lnTo>
                  <a:lnTo>
                    <a:pt x="455" y="630"/>
                  </a:lnTo>
                  <a:lnTo>
                    <a:pt x="494" y="650"/>
                  </a:lnTo>
                  <a:lnTo>
                    <a:pt x="534" y="669"/>
                  </a:lnTo>
                  <a:lnTo>
                    <a:pt x="574" y="686"/>
                  </a:lnTo>
                  <a:lnTo>
                    <a:pt x="617" y="703"/>
                  </a:lnTo>
                  <a:lnTo>
                    <a:pt x="659" y="718"/>
                  </a:lnTo>
                  <a:lnTo>
                    <a:pt x="703" y="733"/>
                  </a:lnTo>
                  <a:lnTo>
                    <a:pt x="749" y="747"/>
                  </a:lnTo>
                </a:path>
              </a:pathLst>
            </a:custGeom>
            <a:noFill/>
            <a:ln w="28575" cmpd="sng">
              <a:solidFill>
                <a:schemeClr val="tx2">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38" name="Freeform 70"/>
            <p:cNvSpPr>
              <a:spLocks/>
            </p:cNvSpPr>
            <p:nvPr/>
          </p:nvSpPr>
          <p:spPr bwMode="auto">
            <a:xfrm>
              <a:off x="5329" y="3096"/>
              <a:ext cx="518" cy="168"/>
            </a:xfrm>
            <a:custGeom>
              <a:avLst/>
              <a:gdLst>
                <a:gd name="T0" fmla="*/ 1037 w 1037"/>
                <a:gd name="T1" fmla="*/ 0 h 337"/>
                <a:gd name="T2" fmla="*/ 1037 w 1037"/>
                <a:gd name="T3" fmla="*/ 0 h 337"/>
                <a:gd name="T4" fmla="*/ 1028 w 1037"/>
                <a:gd name="T5" fmla="*/ 28 h 337"/>
                <a:gd name="T6" fmla="*/ 1016 w 1037"/>
                <a:gd name="T7" fmla="*/ 53 h 337"/>
                <a:gd name="T8" fmla="*/ 1003 w 1037"/>
                <a:gd name="T9" fmla="*/ 79 h 337"/>
                <a:gd name="T10" fmla="*/ 987 w 1037"/>
                <a:gd name="T11" fmla="*/ 102 h 337"/>
                <a:gd name="T12" fmla="*/ 970 w 1037"/>
                <a:gd name="T13" fmla="*/ 124 h 337"/>
                <a:gd name="T14" fmla="*/ 952 w 1037"/>
                <a:gd name="T15" fmla="*/ 146 h 337"/>
                <a:gd name="T16" fmla="*/ 931 w 1037"/>
                <a:gd name="T17" fmla="*/ 167 h 337"/>
                <a:gd name="T18" fmla="*/ 908 w 1037"/>
                <a:gd name="T19" fmla="*/ 187 h 337"/>
                <a:gd name="T20" fmla="*/ 884 w 1037"/>
                <a:gd name="T21" fmla="*/ 206 h 337"/>
                <a:gd name="T22" fmla="*/ 858 w 1037"/>
                <a:gd name="T23" fmla="*/ 223 h 337"/>
                <a:gd name="T24" fmla="*/ 829 w 1037"/>
                <a:gd name="T25" fmla="*/ 238 h 337"/>
                <a:gd name="T26" fmla="*/ 800 w 1037"/>
                <a:gd name="T27" fmla="*/ 254 h 337"/>
                <a:gd name="T28" fmla="*/ 770 w 1037"/>
                <a:gd name="T29" fmla="*/ 267 h 337"/>
                <a:gd name="T30" fmla="*/ 738 w 1037"/>
                <a:gd name="T31" fmla="*/ 281 h 337"/>
                <a:gd name="T32" fmla="*/ 705 w 1037"/>
                <a:gd name="T33" fmla="*/ 293 h 337"/>
                <a:gd name="T34" fmla="*/ 670 w 1037"/>
                <a:gd name="T35" fmla="*/ 301 h 337"/>
                <a:gd name="T36" fmla="*/ 634 w 1037"/>
                <a:gd name="T37" fmla="*/ 311 h 337"/>
                <a:gd name="T38" fmla="*/ 598 w 1037"/>
                <a:gd name="T39" fmla="*/ 318 h 337"/>
                <a:gd name="T40" fmla="*/ 559 w 1037"/>
                <a:gd name="T41" fmla="*/ 325 h 337"/>
                <a:gd name="T42" fmla="*/ 520 w 1037"/>
                <a:gd name="T43" fmla="*/ 330 h 337"/>
                <a:gd name="T44" fmla="*/ 481 w 1037"/>
                <a:gd name="T45" fmla="*/ 333 h 337"/>
                <a:gd name="T46" fmla="*/ 440 w 1037"/>
                <a:gd name="T47" fmla="*/ 335 h 337"/>
                <a:gd name="T48" fmla="*/ 400 w 1037"/>
                <a:gd name="T49" fmla="*/ 337 h 337"/>
                <a:gd name="T50" fmla="*/ 357 w 1037"/>
                <a:gd name="T51" fmla="*/ 335 h 337"/>
                <a:gd name="T52" fmla="*/ 315 w 1037"/>
                <a:gd name="T53" fmla="*/ 333 h 337"/>
                <a:gd name="T54" fmla="*/ 270 w 1037"/>
                <a:gd name="T55" fmla="*/ 330 h 337"/>
                <a:gd name="T56" fmla="*/ 226 w 1037"/>
                <a:gd name="T57" fmla="*/ 325 h 337"/>
                <a:gd name="T58" fmla="*/ 182 w 1037"/>
                <a:gd name="T59" fmla="*/ 320 h 337"/>
                <a:gd name="T60" fmla="*/ 136 w 1037"/>
                <a:gd name="T61" fmla="*/ 311 h 337"/>
                <a:gd name="T62" fmla="*/ 92 w 1037"/>
                <a:gd name="T63" fmla="*/ 303 h 337"/>
                <a:gd name="T64" fmla="*/ 46 w 1037"/>
                <a:gd name="T65" fmla="*/ 291 h 337"/>
                <a:gd name="T66" fmla="*/ 0 w 1037"/>
                <a:gd name="T67" fmla="*/ 279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37" h="337">
                  <a:moveTo>
                    <a:pt x="1037" y="0"/>
                  </a:moveTo>
                  <a:lnTo>
                    <a:pt x="1037" y="0"/>
                  </a:lnTo>
                  <a:lnTo>
                    <a:pt x="1028" y="28"/>
                  </a:lnTo>
                  <a:lnTo>
                    <a:pt x="1016" y="53"/>
                  </a:lnTo>
                  <a:lnTo>
                    <a:pt x="1003" y="79"/>
                  </a:lnTo>
                  <a:lnTo>
                    <a:pt x="987" y="102"/>
                  </a:lnTo>
                  <a:lnTo>
                    <a:pt x="970" y="124"/>
                  </a:lnTo>
                  <a:lnTo>
                    <a:pt x="952" y="146"/>
                  </a:lnTo>
                  <a:lnTo>
                    <a:pt x="931" y="167"/>
                  </a:lnTo>
                  <a:lnTo>
                    <a:pt x="908" y="187"/>
                  </a:lnTo>
                  <a:lnTo>
                    <a:pt x="884" y="206"/>
                  </a:lnTo>
                  <a:lnTo>
                    <a:pt x="858" y="223"/>
                  </a:lnTo>
                  <a:lnTo>
                    <a:pt x="829" y="238"/>
                  </a:lnTo>
                  <a:lnTo>
                    <a:pt x="800" y="254"/>
                  </a:lnTo>
                  <a:lnTo>
                    <a:pt x="770" y="267"/>
                  </a:lnTo>
                  <a:lnTo>
                    <a:pt x="738" y="281"/>
                  </a:lnTo>
                  <a:lnTo>
                    <a:pt x="705" y="293"/>
                  </a:lnTo>
                  <a:lnTo>
                    <a:pt x="670" y="301"/>
                  </a:lnTo>
                  <a:lnTo>
                    <a:pt x="634" y="311"/>
                  </a:lnTo>
                  <a:lnTo>
                    <a:pt x="598" y="318"/>
                  </a:lnTo>
                  <a:lnTo>
                    <a:pt x="559" y="325"/>
                  </a:lnTo>
                  <a:lnTo>
                    <a:pt x="520" y="330"/>
                  </a:lnTo>
                  <a:lnTo>
                    <a:pt x="481" y="333"/>
                  </a:lnTo>
                  <a:lnTo>
                    <a:pt x="440" y="335"/>
                  </a:lnTo>
                  <a:lnTo>
                    <a:pt x="400" y="337"/>
                  </a:lnTo>
                  <a:lnTo>
                    <a:pt x="357" y="335"/>
                  </a:lnTo>
                  <a:lnTo>
                    <a:pt x="315" y="333"/>
                  </a:lnTo>
                  <a:lnTo>
                    <a:pt x="270" y="330"/>
                  </a:lnTo>
                  <a:lnTo>
                    <a:pt x="226" y="325"/>
                  </a:lnTo>
                  <a:lnTo>
                    <a:pt x="182" y="320"/>
                  </a:lnTo>
                  <a:lnTo>
                    <a:pt x="136" y="311"/>
                  </a:lnTo>
                  <a:lnTo>
                    <a:pt x="92" y="303"/>
                  </a:lnTo>
                  <a:lnTo>
                    <a:pt x="46" y="291"/>
                  </a:lnTo>
                  <a:lnTo>
                    <a:pt x="0" y="279"/>
                  </a:lnTo>
                </a:path>
              </a:pathLst>
            </a:custGeom>
            <a:noFill/>
            <a:ln w="28575" cmpd="sng">
              <a:solidFill>
                <a:schemeClr val="tx2">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39" name="Freeform 71"/>
            <p:cNvSpPr>
              <a:spLocks/>
            </p:cNvSpPr>
            <p:nvPr/>
          </p:nvSpPr>
          <p:spPr bwMode="auto">
            <a:xfrm>
              <a:off x="4814" y="3138"/>
              <a:ext cx="448" cy="355"/>
            </a:xfrm>
            <a:custGeom>
              <a:avLst/>
              <a:gdLst>
                <a:gd name="T0" fmla="*/ 7 w 897"/>
                <a:gd name="T1" fmla="*/ 0 h 710"/>
                <a:gd name="T2" fmla="*/ 7 w 897"/>
                <a:gd name="T3" fmla="*/ 0 h 710"/>
                <a:gd name="T4" fmla="*/ 1 w 897"/>
                <a:gd name="T5" fmla="*/ 22 h 710"/>
                <a:gd name="T6" fmla="*/ 0 w 897"/>
                <a:gd name="T7" fmla="*/ 44 h 710"/>
                <a:gd name="T8" fmla="*/ 0 w 897"/>
                <a:gd name="T9" fmla="*/ 68 h 710"/>
                <a:gd name="T10" fmla="*/ 3 w 897"/>
                <a:gd name="T11" fmla="*/ 90 h 710"/>
                <a:gd name="T12" fmla="*/ 8 w 897"/>
                <a:gd name="T13" fmla="*/ 113 h 710"/>
                <a:gd name="T14" fmla="*/ 15 w 897"/>
                <a:gd name="T15" fmla="*/ 137 h 710"/>
                <a:gd name="T16" fmla="*/ 25 w 897"/>
                <a:gd name="T17" fmla="*/ 163 h 710"/>
                <a:gd name="T18" fmla="*/ 39 w 897"/>
                <a:gd name="T19" fmla="*/ 187 h 710"/>
                <a:gd name="T20" fmla="*/ 54 w 897"/>
                <a:gd name="T21" fmla="*/ 210 h 710"/>
                <a:gd name="T22" fmla="*/ 71 w 897"/>
                <a:gd name="T23" fmla="*/ 236 h 710"/>
                <a:gd name="T24" fmla="*/ 90 w 897"/>
                <a:gd name="T25" fmla="*/ 260 h 710"/>
                <a:gd name="T26" fmla="*/ 112 w 897"/>
                <a:gd name="T27" fmla="*/ 285 h 710"/>
                <a:gd name="T28" fmla="*/ 134 w 897"/>
                <a:gd name="T29" fmla="*/ 309 h 710"/>
                <a:gd name="T30" fmla="*/ 159 w 897"/>
                <a:gd name="T31" fmla="*/ 334 h 710"/>
                <a:gd name="T32" fmla="*/ 188 w 897"/>
                <a:gd name="T33" fmla="*/ 358 h 710"/>
                <a:gd name="T34" fmla="*/ 217 w 897"/>
                <a:gd name="T35" fmla="*/ 382 h 710"/>
                <a:gd name="T36" fmla="*/ 248 w 897"/>
                <a:gd name="T37" fmla="*/ 407 h 710"/>
                <a:gd name="T38" fmla="*/ 280 w 897"/>
                <a:gd name="T39" fmla="*/ 431 h 710"/>
                <a:gd name="T40" fmla="*/ 316 w 897"/>
                <a:gd name="T41" fmla="*/ 453 h 710"/>
                <a:gd name="T42" fmla="*/ 351 w 897"/>
                <a:gd name="T43" fmla="*/ 477 h 710"/>
                <a:gd name="T44" fmla="*/ 389 w 897"/>
                <a:gd name="T45" fmla="*/ 499 h 710"/>
                <a:gd name="T46" fmla="*/ 430 w 897"/>
                <a:gd name="T47" fmla="*/ 521 h 710"/>
                <a:gd name="T48" fmla="*/ 470 w 897"/>
                <a:gd name="T49" fmla="*/ 543 h 710"/>
                <a:gd name="T50" fmla="*/ 513 w 897"/>
                <a:gd name="T51" fmla="*/ 565 h 710"/>
                <a:gd name="T52" fmla="*/ 555 w 897"/>
                <a:gd name="T53" fmla="*/ 586 h 710"/>
                <a:gd name="T54" fmla="*/ 601 w 897"/>
                <a:gd name="T55" fmla="*/ 606 h 710"/>
                <a:gd name="T56" fmla="*/ 647 w 897"/>
                <a:gd name="T57" fmla="*/ 625 h 710"/>
                <a:gd name="T58" fmla="*/ 695 w 897"/>
                <a:gd name="T59" fmla="*/ 643 h 710"/>
                <a:gd name="T60" fmla="*/ 744 w 897"/>
                <a:gd name="T61" fmla="*/ 662 h 710"/>
                <a:gd name="T62" fmla="*/ 793 w 897"/>
                <a:gd name="T63" fmla="*/ 679 h 710"/>
                <a:gd name="T64" fmla="*/ 844 w 897"/>
                <a:gd name="T65" fmla="*/ 694 h 710"/>
                <a:gd name="T66" fmla="*/ 897 w 897"/>
                <a:gd name="T67" fmla="*/ 710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97" h="710">
                  <a:moveTo>
                    <a:pt x="7" y="0"/>
                  </a:moveTo>
                  <a:lnTo>
                    <a:pt x="7" y="0"/>
                  </a:lnTo>
                  <a:lnTo>
                    <a:pt x="1" y="22"/>
                  </a:lnTo>
                  <a:lnTo>
                    <a:pt x="0" y="44"/>
                  </a:lnTo>
                  <a:lnTo>
                    <a:pt x="0" y="68"/>
                  </a:lnTo>
                  <a:lnTo>
                    <a:pt x="3" y="90"/>
                  </a:lnTo>
                  <a:lnTo>
                    <a:pt x="8" y="113"/>
                  </a:lnTo>
                  <a:lnTo>
                    <a:pt x="15" y="137"/>
                  </a:lnTo>
                  <a:lnTo>
                    <a:pt x="25" y="163"/>
                  </a:lnTo>
                  <a:lnTo>
                    <a:pt x="39" y="187"/>
                  </a:lnTo>
                  <a:lnTo>
                    <a:pt x="54" y="210"/>
                  </a:lnTo>
                  <a:lnTo>
                    <a:pt x="71" y="236"/>
                  </a:lnTo>
                  <a:lnTo>
                    <a:pt x="90" y="260"/>
                  </a:lnTo>
                  <a:lnTo>
                    <a:pt x="112" y="285"/>
                  </a:lnTo>
                  <a:lnTo>
                    <a:pt x="134" y="309"/>
                  </a:lnTo>
                  <a:lnTo>
                    <a:pt x="159" y="334"/>
                  </a:lnTo>
                  <a:lnTo>
                    <a:pt x="188" y="358"/>
                  </a:lnTo>
                  <a:lnTo>
                    <a:pt x="217" y="382"/>
                  </a:lnTo>
                  <a:lnTo>
                    <a:pt x="248" y="407"/>
                  </a:lnTo>
                  <a:lnTo>
                    <a:pt x="280" y="431"/>
                  </a:lnTo>
                  <a:lnTo>
                    <a:pt x="316" y="453"/>
                  </a:lnTo>
                  <a:lnTo>
                    <a:pt x="351" y="477"/>
                  </a:lnTo>
                  <a:lnTo>
                    <a:pt x="389" y="499"/>
                  </a:lnTo>
                  <a:lnTo>
                    <a:pt x="430" y="521"/>
                  </a:lnTo>
                  <a:lnTo>
                    <a:pt x="470" y="543"/>
                  </a:lnTo>
                  <a:lnTo>
                    <a:pt x="513" y="565"/>
                  </a:lnTo>
                  <a:lnTo>
                    <a:pt x="555" y="586"/>
                  </a:lnTo>
                  <a:lnTo>
                    <a:pt x="601" y="606"/>
                  </a:lnTo>
                  <a:lnTo>
                    <a:pt x="647" y="625"/>
                  </a:lnTo>
                  <a:lnTo>
                    <a:pt x="695" y="643"/>
                  </a:lnTo>
                  <a:lnTo>
                    <a:pt x="744" y="662"/>
                  </a:lnTo>
                  <a:lnTo>
                    <a:pt x="793" y="679"/>
                  </a:lnTo>
                  <a:lnTo>
                    <a:pt x="844" y="694"/>
                  </a:lnTo>
                  <a:lnTo>
                    <a:pt x="897" y="710"/>
                  </a:lnTo>
                </a:path>
              </a:pathLst>
            </a:custGeom>
            <a:noFill/>
            <a:ln w="28575" cmpd="sng">
              <a:solidFill>
                <a:schemeClr val="tx2">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40" name="Freeform 72"/>
            <p:cNvSpPr>
              <a:spLocks/>
            </p:cNvSpPr>
            <p:nvPr/>
          </p:nvSpPr>
          <p:spPr bwMode="auto">
            <a:xfrm>
              <a:off x="5264" y="3427"/>
              <a:ext cx="566" cy="112"/>
            </a:xfrm>
            <a:custGeom>
              <a:avLst/>
              <a:gdLst>
                <a:gd name="T0" fmla="*/ 1132 w 1132"/>
                <a:gd name="T1" fmla="*/ 0 h 224"/>
                <a:gd name="T2" fmla="*/ 1132 w 1132"/>
                <a:gd name="T3" fmla="*/ 0 h 224"/>
                <a:gd name="T4" fmla="*/ 1125 w 1132"/>
                <a:gd name="T5" fmla="*/ 22 h 224"/>
                <a:gd name="T6" fmla="*/ 1115 w 1132"/>
                <a:gd name="T7" fmla="*/ 43 h 224"/>
                <a:gd name="T8" fmla="*/ 1103 w 1132"/>
                <a:gd name="T9" fmla="*/ 61 h 224"/>
                <a:gd name="T10" fmla="*/ 1087 w 1132"/>
                <a:gd name="T11" fmla="*/ 80 h 224"/>
                <a:gd name="T12" fmla="*/ 1070 w 1132"/>
                <a:gd name="T13" fmla="*/ 97 h 224"/>
                <a:gd name="T14" fmla="*/ 1050 w 1132"/>
                <a:gd name="T15" fmla="*/ 114 h 224"/>
                <a:gd name="T16" fmla="*/ 1030 w 1132"/>
                <a:gd name="T17" fmla="*/ 129 h 224"/>
                <a:gd name="T18" fmla="*/ 1006 w 1132"/>
                <a:gd name="T19" fmla="*/ 143 h 224"/>
                <a:gd name="T20" fmla="*/ 980 w 1132"/>
                <a:gd name="T21" fmla="*/ 155 h 224"/>
                <a:gd name="T22" fmla="*/ 953 w 1132"/>
                <a:gd name="T23" fmla="*/ 167 h 224"/>
                <a:gd name="T24" fmla="*/ 923 w 1132"/>
                <a:gd name="T25" fmla="*/ 179 h 224"/>
                <a:gd name="T26" fmla="*/ 892 w 1132"/>
                <a:gd name="T27" fmla="*/ 187 h 224"/>
                <a:gd name="T28" fmla="*/ 860 w 1132"/>
                <a:gd name="T29" fmla="*/ 196 h 224"/>
                <a:gd name="T30" fmla="*/ 824 w 1132"/>
                <a:gd name="T31" fmla="*/ 204 h 224"/>
                <a:gd name="T32" fmla="*/ 788 w 1132"/>
                <a:gd name="T33" fmla="*/ 209 h 224"/>
                <a:gd name="T34" fmla="*/ 751 w 1132"/>
                <a:gd name="T35" fmla="*/ 214 h 224"/>
                <a:gd name="T36" fmla="*/ 712 w 1132"/>
                <a:gd name="T37" fmla="*/ 219 h 224"/>
                <a:gd name="T38" fmla="*/ 671 w 1132"/>
                <a:gd name="T39" fmla="*/ 221 h 224"/>
                <a:gd name="T40" fmla="*/ 629 w 1132"/>
                <a:gd name="T41" fmla="*/ 223 h 224"/>
                <a:gd name="T42" fmla="*/ 586 w 1132"/>
                <a:gd name="T43" fmla="*/ 224 h 224"/>
                <a:gd name="T44" fmla="*/ 542 w 1132"/>
                <a:gd name="T45" fmla="*/ 223 h 224"/>
                <a:gd name="T46" fmla="*/ 498 w 1132"/>
                <a:gd name="T47" fmla="*/ 221 h 224"/>
                <a:gd name="T48" fmla="*/ 450 w 1132"/>
                <a:gd name="T49" fmla="*/ 218 h 224"/>
                <a:gd name="T50" fmla="*/ 405 w 1132"/>
                <a:gd name="T51" fmla="*/ 214 h 224"/>
                <a:gd name="T52" fmla="*/ 355 w 1132"/>
                <a:gd name="T53" fmla="*/ 207 h 224"/>
                <a:gd name="T54" fmla="*/ 306 w 1132"/>
                <a:gd name="T55" fmla="*/ 202 h 224"/>
                <a:gd name="T56" fmla="*/ 257 w 1132"/>
                <a:gd name="T57" fmla="*/ 194 h 224"/>
                <a:gd name="T58" fmla="*/ 207 w 1132"/>
                <a:gd name="T59" fmla="*/ 184 h 224"/>
                <a:gd name="T60" fmla="*/ 156 w 1132"/>
                <a:gd name="T61" fmla="*/ 173 h 224"/>
                <a:gd name="T62" fmla="*/ 106 w 1132"/>
                <a:gd name="T63" fmla="*/ 162 h 224"/>
                <a:gd name="T64" fmla="*/ 53 w 1132"/>
                <a:gd name="T65" fmla="*/ 150 h 224"/>
                <a:gd name="T66" fmla="*/ 0 w 1132"/>
                <a:gd name="T67" fmla="*/ 134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32" h="224">
                  <a:moveTo>
                    <a:pt x="1132" y="0"/>
                  </a:moveTo>
                  <a:lnTo>
                    <a:pt x="1132" y="0"/>
                  </a:lnTo>
                  <a:lnTo>
                    <a:pt x="1125" y="22"/>
                  </a:lnTo>
                  <a:lnTo>
                    <a:pt x="1115" y="43"/>
                  </a:lnTo>
                  <a:lnTo>
                    <a:pt x="1103" y="61"/>
                  </a:lnTo>
                  <a:lnTo>
                    <a:pt x="1087" y="80"/>
                  </a:lnTo>
                  <a:lnTo>
                    <a:pt x="1070" y="97"/>
                  </a:lnTo>
                  <a:lnTo>
                    <a:pt x="1050" y="114"/>
                  </a:lnTo>
                  <a:lnTo>
                    <a:pt x="1030" y="129"/>
                  </a:lnTo>
                  <a:lnTo>
                    <a:pt x="1006" y="143"/>
                  </a:lnTo>
                  <a:lnTo>
                    <a:pt x="980" y="155"/>
                  </a:lnTo>
                  <a:lnTo>
                    <a:pt x="953" y="167"/>
                  </a:lnTo>
                  <a:lnTo>
                    <a:pt x="923" y="179"/>
                  </a:lnTo>
                  <a:lnTo>
                    <a:pt x="892" y="187"/>
                  </a:lnTo>
                  <a:lnTo>
                    <a:pt x="860" y="196"/>
                  </a:lnTo>
                  <a:lnTo>
                    <a:pt x="824" y="204"/>
                  </a:lnTo>
                  <a:lnTo>
                    <a:pt x="788" y="209"/>
                  </a:lnTo>
                  <a:lnTo>
                    <a:pt x="751" y="214"/>
                  </a:lnTo>
                  <a:lnTo>
                    <a:pt x="712" y="219"/>
                  </a:lnTo>
                  <a:lnTo>
                    <a:pt x="671" y="221"/>
                  </a:lnTo>
                  <a:lnTo>
                    <a:pt x="629" y="223"/>
                  </a:lnTo>
                  <a:lnTo>
                    <a:pt x="586" y="224"/>
                  </a:lnTo>
                  <a:lnTo>
                    <a:pt x="542" y="223"/>
                  </a:lnTo>
                  <a:lnTo>
                    <a:pt x="498" y="221"/>
                  </a:lnTo>
                  <a:lnTo>
                    <a:pt x="450" y="218"/>
                  </a:lnTo>
                  <a:lnTo>
                    <a:pt x="405" y="214"/>
                  </a:lnTo>
                  <a:lnTo>
                    <a:pt x="355" y="207"/>
                  </a:lnTo>
                  <a:lnTo>
                    <a:pt x="306" y="202"/>
                  </a:lnTo>
                  <a:lnTo>
                    <a:pt x="257" y="194"/>
                  </a:lnTo>
                  <a:lnTo>
                    <a:pt x="207" y="184"/>
                  </a:lnTo>
                  <a:lnTo>
                    <a:pt x="156" y="173"/>
                  </a:lnTo>
                  <a:lnTo>
                    <a:pt x="106" y="162"/>
                  </a:lnTo>
                  <a:lnTo>
                    <a:pt x="53" y="150"/>
                  </a:lnTo>
                  <a:lnTo>
                    <a:pt x="0" y="134"/>
                  </a:lnTo>
                </a:path>
              </a:pathLst>
            </a:custGeom>
            <a:noFill/>
            <a:ln w="28575" cmpd="sng">
              <a:solidFill>
                <a:schemeClr val="tx2">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41" name="Freeform 73"/>
            <p:cNvSpPr>
              <a:spLocks/>
            </p:cNvSpPr>
            <p:nvPr/>
          </p:nvSpPr>
          <p:spPr bwMode="auto">
            <a:xfrm>
              <a:off x="4867" y="3454"/>
              <a:ext cx="344" cy="225"/>
            </a:xfrm>
            <a:custGeom>
              <a:avLst/>
              <a:gdLst>
                <a:gd name="T0" fmla="*/ 4 w 688"/>
                <a:gd name="T1" fmla="*/ 0 h 450"/>
                <a:gd name="T2" fmla="*/ 4 w 688"/>
                <a:gd name="T3" fmla="*/ 0 h 450"/>
                <a:gd name="T4" fmla="*/ 2 w 688"/>
                <a:gd name="T5" fmla="*/ 11 h 450"/>
                <a:gd name="T6" fmla="*/ 0 w 688"/>
                <a:gd name="T7" fmla="*/ 25 h 450"/>
                <a:gd name="T8" fmla="*/ 2 w 688"/>
                <a:gd name="T9" fmla="*/ 39 h 450"/>
                <a:gd name="T10" fmla="*/ 5 w 688"/>
                <a:gd name="T11" fmla="*/ 51 h 450"/>
                <a:gd name="T12" fmla="*/ 10 w 688"/>
                <a:gd name="T13" fmla="*/ 66 h 450"/>
                <a:gd name="T14" fmla="*/ 17 w 688"/>
                <a:gd name="T15" fmla="*/ 79 h 450"/>
                <a:gd name="T16" fmla="*/ 26 w 688"/>
                <a:gd name="T17" fmla="*/ 93 h 450"/>
                <a:gd name="T18" fmla="*/ 36 w 688"/>
                <a:gd name="T19" fmla="*/ 108 h 450"/>
                <a:gd name="T20" fmla="*/ 48 w 688"/>
                <a:gd name="T21" fmla="*/ 122 h 450"/>
                <a:gd name="T22" fmla="*/ 61 w 688"/>
                <a:gd name="T23" fmla="*/ 137 h 450"/>
                <a:gd name="T24" fmla="*/ 94 w 688"/>
                <a:gd name="T25" fmla="*/ 168 h 450"/>
                <a:gd name="T26" fmla="*/ 133 w 688"/>
                <a:gd name="T27" fmla="*/ 198 h 450"/>
                <a:gd name="T28" fmla="*/ 175 w 688"/>
                <a:gd name="T29" fmla="*/ 229 h 450"/>
                <a:gd name="T30" fmla="*/ 224 w 688"/>
                <a:gd name="T31" fmla="*/ 259 h 450"/>
                <a:gd name="T32" fmla="*/ 279 w 688"/>
                <a:gd name="T33" fmla="*/ 288 h 450"/>
                <a:gd name="T34" fmla="*/ 338 w 688"/>
                <a:gd name="T35" fmla="*/ 319 h 450"/>
                <a:gd name="T36" fmla="*/ 401 w 688"/>
                <a:gd name="T37" fmla="*/ 348 h 450"/>
                <a:gd name="T38" fmla="*/ 467 w 688"/>
                <a:gd name="T39" fmla="*/ 375 h 450"/>
                <a:gd name="T40" fmla="*/ 537 w 688"/>
                <a:gd name="T41" fmla="*/ 400 h 450"/>
                <a:gd name="T42" fmla="*/ 612 w 688"/>
                <a:gd name="T43" fmla="*/ 426 h 450"/>
                <a:gd name="T44" fmla="*/ 688 w 688"/>
                <a:gd name="T45" fmla="*/ 45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88" h="450">
                  <a:moveTo>
                    <a:pt x="4" y="0"/>
                  </a:moveTo>
                  <a:lnTo>
                    <a:pt x="4" y="0"/>
                  </a:lnTo>
                  <a:lnTo>
                    <a:pt x="2" y="11"/>
                  </a:lnTo>
                  <a:lnTo>
                    <a:pt x="0" y="25"/>
                  </a:lnTo>
                  <a:lnTo>
                    <a:pt x="2" y="39"/>
                  </a:lnTo>
                  <a:lnTo>
                    <a:pt x="5" y="51"/>
                  </a:lnTo>
                  <a:lnTo>
                    <a:pt x="10" y="66"/>
                  </a:lnTo>
                  <a:lnTo>
                    <a:pt x="17" y="79"/>
                  </a:lnTo>
                  <a:lnTo>
                    <a:pt x="26" y="93"/>
                  </a:lnTo>
                  <a:lnTo>
                    <a:pt x="36" y="108"/>
                  </a:lnTo>
                  <a:lnTo>
                    <a:pt x="48" y="122"/>
                  </a:lnTo>
                  <a:lnTo>
                    <a:pt x="61" y="137"/>
                  </a:lnTo>
                  <a:lnTo>
                    <a:pt x="94" y="168"/>
                  </a:lnTo>
                  <a:lnTo>
                    <a:pt x="133" y="198"/>
                  </a:lnTo>
                  <a:lnTo>
                    <a:pt x="175" y="229"/>
                  </a:lnTo>
                  <a:lnTo>
                    <a:pt x="224" y="259"/>
                  </a:lnTo>
                  <a:lnTo>
                    <a:pt x="279" y="288"/>
                  </a:lnTo>
                  <a:lnTo>
                    <a:pt x="338" y="319"/>
                  </a:lnTo>
                  <a:lnTo>
                    <a:pt x="401" y="348"/>
                  </a:lnTo>
                  <a:lnTo>
                    <a:pt x="467" y="375"/>
                  </a:lnTo>
                  <a:lnTo>
                    <a:pt x="537" y="400"/>
                  </a:lnTo>
                  <a:lnTo>
                    <a:pt x="612" y="426"/>
                  </a:lnTo>
                  <a:lnTo>
                    <a:pt x="688" y="450"/>
                  </a:lnTo>
                </a:path>
              </a:pathLst>
            </a:custGeom>
            <a:noFill/>
            <a:ln w="28575" cmpd="sng">
              <a:solidFill>
                <a:schemeClr val="tx2">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42" name="Freeform 74"/>
            <p:cNvSpPr>
              <a:spLocks/>
            </p:cNvSpPr>
            <p:nvPr/>
          </p:nvSpPr>
          <p:spPr bwMode="auto">
            <a:xfrm>
              <a:off x="5208" y="3678"/>
              <a:ext cx="353" cy="54"/>
            </a:xfrm>
            <a:custGeom>
              <a:avLst/>
              <a:gdLst>
                <a:gd name="T0" fmla="*/ 707 w 707"/>
                <a:gd name="T1" fmla="*/ 73 h 107"/>
                <a:gd name="T2" fmla="*/ 707 w 707"/>
                <a:gd name="T3" fmla="*/ 73 h 107"/>
                <a:gd name="T4" fmla="*/ 705 w 707"/>
                <a:gd name="T5" fmla="*/ 78 h 107"/>
                <a:gd name="T6" fmla="*/ 700 w 707"/>
                <a:gd name="T7" fmla="*/ 83 h 107"/>
                <a:gd name="T8" fmla="*/ 695 w 707"/>
                <a:gd name="T9" fmla="*/ 88 h 107"/>
                <a:gd name="T10" fmla="*/ 686 w 707"/>
                <a:gd name="T11" fmla="*/ 93 h 107"/>
                <a:gd name="T12" fmla="*/ 678 w 707"/>
                <a:gd name="T13" fmla="*/ 97 h 107"/>
                <a:gd name="T14" fmla="*/ 668 w 707"/>
                <a:gd name="T15" fmla="*/ 100 h 107"/>
                <a:gd name="T16" fmla="*/ 642 w 707"/>
                <a:gd name="T17" fmla="*/ 104 h 107"/>
                <a:gd name="T18" fmla="*/ 610 w 707"/>
                <a:gd name="T19" fmla="*/ 107 h 107"/>
                <a:gd name="T20" fmla="*/ 574 w 707"/>
                <a:gd name="T21" fmla="*/ 107 h 107"/>
                <a:gd name="T22" fmla="*/ 532 w 707"/>
                <a:gd name="T23" fmla="*/ 105 h 107"/>
                <a:gd name="T24" fmla="*/ 486 w 707"/>
                <a:gd name="T25" fmla="*/ 100 h 107"/>
                <a:gd name="T26" fmla="*/ 437 w 707"/>
                <a:gd name="T27" fmla="*/ 95 h 107"/>
                <a:gd name="T28" fmla="*/ 382 w 707"/>
                <a:gd name="T29" fmla="*/ 87 h 107"/>
                <a:gd name="T30" fmla="*/ 326 w 707"/>
                <a:gd name="T31" fmla="*/ 76 h 107"/>
                <a:gd name="T32" fmla="*/ 265 w 707"/>
                <a:gd name="T33" fmla="*/ 66 h 107"/>
                <a:gd name="T34" fmla="*/ 202 w 707"/>
                <a:gd name="T35" fmla="*/ 51 h 107"/>
                <a:gd name="T36" fmla="*/ 136 w 707"/>
                <a:gd name="T37" fmla="*/ 36 h 107"/>
                <a:gd name="T38" fmla="*/ 70 w 707"/>
                <a:gd name="T39" fmla="*/ 19 h 107"/>
                <a:gd name="T40" fmla="*/ 0 w 707"/>
                <a:gd name="T41"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07" h="107">
                  <a:moveTo>
                    <a:pt x="707" y="73"/>
                  </a:moveTo>
                  <a:lnTo>
                    <a:pt x="707" y="73"/>
                  </a:lnTo>
                  <a:lnTo>
                    <a:pt x="705" y="78"/>
                  </a:lnTo>
                  <a:lnTo>
                    <a:pt x="700" y="83"/>
                  </a:lnTo>
                  <a:lnTo>
                    <a:pt x="695" y="88"/>
                  </a:lnTo>
                  <a:lnTo>
                    <a:pt x="686" y="93"/>
                  </a:lnTo>
                  <a:lnTo>
                    <a:pt x="678" y="97"/>
                  </a:lnTo>
                  <a:lnTo>
                    <a:pt x="668" y="100"/>
                  </a:lnTo>
                  <a:lnTo>
                    <a:pt x="642" y="104"/>
                  </a:lnTo>
                  <a:lnTo>
                    <a:pt x="610" y="107"/>
                  </a:lnTo>
                  <a:lnTo>
                    <a:pt x="574" y="107"/>
                  </a:lnTo>
                  <a:lnTo>
                    <a:pt x="532" y="105"/>
                  </a:lnTo>
                  <a:lnTo>
                    <a:pt x="486" y="100"/>
                  </a:lnTo>
                  <a:lnTo>
                    <a:pt x="437" y="95"/>
                  </a:lnTo>
                  <a:lnTo>
                    <a:pt x="382" y="87"/>
                  </a:lnTo>
                  <a:lnTo>
                    <a:pt x="326" y="76"/>
                  </a:lnTo>
                  <a:lnTo>
                    <a:pt x="265" y="66"/>
                  </a:lnTo>
                  <a:lnTo>
                    <a:pt x="202" y="51"/>
                  </a:lnTo>
                  <a:lnTo>
                    <a:pt x="136" y="36"/>
                  </a:lnTo>
                  <a:lnTo>
                    <a:pt x="70" y="19"/>
                  </a:lnTo>
                  <a:lnTo>
                    <a:pt x="0" y="0"/>
                  </a:lnTo>
                </a:path>
              </a:pathLst>
            </a:custGeom>
            <a:noFill/>
            <a:ln w="28575" cmpd="sng">
              <a:solidFill>
                <a:schemeClr val="tx2">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43" name="Line 75"/>
            <p:cNvSpPr>
              <a:spLocks noChangeShapeType="1"/>
            </p:cNvSpPr>
            <p:nvPr/>
          </p:nvSpPr>
          <p:spPr bwMode="auto">
            <a:xfrm flipH="1">
              <a:off x="5195" y="2724"/>
              <a:ext cx="294" cy="1030"/>
            </a:xfrm>
            <a:prstGeom prst="line">
              <a:avLst/>
            </a:prstGeom>
            <a:noFill/>
            <a:ln w="12700">
              <a:solidFill>
                <a:schemeClr val="tx2">
                  <a:lumMod val="75000"/>
                </a:scheme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844" name="Freeform 76"/>
            <p:cNvSpPr>
              <a:spLocks/>
            </p:cNvSpPr>
            <p:nvPr/>
          </p:nvSpPr>
          <p:spPr bwMode="auto">
            <a:xfrm>
              <a:off x="4807" y="2702"/>
              <a:ext cx="1059" cy="1066"/>
            </a:xfrm>
            <a:custGeom>
              <a:avLst/>
              <a:gdLst>
                <a:gd name="T0" fmla="*/ 2059 w 2117"/>
                <a:gd name="T1" fmla="*/ 1410 h 2132"/>
                <a:gd name="T2" fmla="*/ 1996 w 2117"/>
                <a:gd name="T3" fmla="*/ 1558 h 2132"/>
                <a:gd name="T4" fmla="*/ 1913 w 2117"/>
                <a:gd name="T5" fmla="*/ 1692 h 2132"/>
                <a:gd name="T6" fmla="*/ 1813 w 2117"/>
                <a:gd name="T7" fmla="*/ 1811 h 2132"/>
                <a:gd name="T8" fmla="*/ 1699 w 2117"/>
                <a:gd name="T9" fmla="*/ 1913 h 2132"/>
                <a:gd name="T10" fmla="*/ 1572 w 2117"/>
                <a:gd name="T11" fmla="*/ 1998 h 2132"/>
                <a:gd name="T12" fmla="*/ 1432 w 2117"/>
                <a:gd name="T13" fmla="*/ 2062 h 2132"/>
                <a:gd name="T14" fmla="*/ 1286 w 2117"/>
                <a:gd name="T15" fmla="*/ 2107 h 2132"/>
                <a:gd name="T16" fmla="*/ 1133 w 2117"/>
                <a:gd name="T17" fmla="*/ 2130 h 2132"/>
                <a:gd name="T18" fmla="*/ 977 w 2117"/>
                <a:gd name="T19" fmla="*/ 2130 h 2132"/>
                <a:gd name="T20" fmla="*/ 819 w 2117"/>
                <a:gd name="T21" fmla="*/ 2107 h 2132"/>
                <a:gd name="T22" fmla="*/ 714 w 2117"/>
                <a:gd name="T23" fmla="*/ 2076 h 2132"/>
                <a:gd name="T24" fmla="*/ 568 w 2117"/>
                <a:gd name="T25" fmla="*/ 2013 h 2132"/>
                <a:gd name="T26" fmla="*/ 433 w 2117"/>
                <a:gd name="T27" fmla="*/ 1930 h 2132"/>
                <a:gd name="T28" fmla="*/ 316 w 2117"/>
                <a:gd name="T29" fmla="*/ 1830 h 2132"/>
                <a:gd name="T30" fmla="*/ 216 w 2117"/>
                <a:gd name="T31" fmla="*/ 1714 h 2132"/>
                <a:gd name="T32" fmla="*/ 133 w 2117"/>
                <a:gd name="T33" fmla="*/ 1587 h 2132"/>
                <a:gd name="T34" fmla="*/ 68 w 2117"/>
                <a:gd name="T35" fmla="*/ 1448 h 2132"/>
                <a:gd name="T36" fmla="*/ 24 w 2117"/>
                <a:gd name="T37" fmla="*/ 1300 h 2132"/>
                <a:gd name="T38" fmla="*/ 2 w 2117"/>
                <a:gd name="T39" fmla="*/ 1147 h 2132"/>
                <a:gd name="T40" fmla="*/ 4 w 2117"/>
                <a:gd name="T41" fmla="*/ 989 h 2132"/>
                <a:gd name="T42" fmla="*/ 27 w 2117"/>
                <a:gd name="T43" fmla="*/ 829 h 2132"/>
                <a:gd name="T44" fmla="*/ 58 w 2117"/>
                <a:gd name="T45" fmla="*/ 724 h 2132"/>
                <a:gd name="T46" fmla="*/ 121 w 2117"/>
                <a:gd name="T47" fmla="*/ 576 h 2132"/>
                <a:gd name="T48" fmla="*/ 204 w 2117"/>
                <a:gd name="T49" fmla="*/ 442 h 2132"/>
                <a:gd name="T50" fmla="*/ 304 w 2117"/>
                <a:gd name="T51" fmla="*/ 323 h 2132"/>
                <a:gd name="T52" fmla="*/ 418 w 2117"/>
                <a:gd name="T53" fmla="*/ 219 h 2132"/>
                <a:gd name="T54" fmla="*/ 547 w 2117"/>
                <a:gd name="T55" fmla="*/ 136 h 2132"/>
                <a:gd name="T56" fmla="*/ 685 w 2117"/>
                <a:gd name="T57" fmla="*/ 72 h 2132"/>
                <a:gd name="T58" fmla="*/ 831 w 2117"/>
                <a:gd name="T59" fmla="*/ 26 h 2132"/>
                <a:gd name="T60" fmla="*/ 984 w 2117"/>
                <a:gd name="T61" fmla="*/ 4 h 2132"/>
                <a:gd name="T62" fmla="*/ 1140 w 2117"/>
                <a:gd name="T63" fmla="*/ 4 h 2132"/>
                <a:gd name="T64" fmla="*/ 1300 w 2117"/>
                <a:gd name="T65" fmla="*/ 27 h 2132"/>
                <a:gd name="T66" fmla="*/ 1403 w 2117"/>
                <a:gd name="T67" fmla="*/ 56 h 2132"/>
                <a:gd name="T68" fmla="*/ 1551 w 2117"/>
                <a:gd name="T69" fmla="*/ 121 h 2132"/>
                <a:gd name="T70" fmla="*/ 1684 w 2117"/>
                <a:gd name="T71" fmla="*/ 202 h 2132"/>
                <a:gd name="T72" fmla="*/ 1801 w 2117"/>
                <a:gd name="T73" fmla="*/ 303 h 2132"/>
                <a:gd name="T74" fmla="*/ 1903 w 2117"/>
                <a:gd name="T75" fmla="*/ 418 h 2132"/>
                <a:gd name="T76" fmla="*/ 1984 w 2117"/>
                <a:gd name="T77" fmla="*/ 547 h 2132"/>
                <a:gd name="T78" fmla="*/ 2049 w 2117"/>
                <a:gd name="T79" fmla="*/ 685 h 2132"/>
                <a:gd name="T80" fmla="*/ 2093 w 2117"/>
                <a:gd name="T81" fmla="*/ 833 h 2132"/>
                <a:gd name="T82" fmla="*/ 2115 w 2117"/>
                <a:gd name="T83" fmla="*/ 987 h 2132"/>
                <a:gd name="T84" fmla="*/ 2114 w 2117"/>
                <a:gd name="T85" fmla="*/ 1145 h 2132"/>
                <a:gd name="T86" fmla="*/ 2090 w 2117"/>
                <a:gd name="T87" fmla="*/ 1303 h 2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117" h="2132">
                  <a:moveTo>
                    <a:pt x="2076" y="1357"/>
                  </a:moveTo>
                  <a:lnTo>
                    <a:pt x="2076" y="1357"/>
                  </a:lnTo>
                  <a:lnTo>
                    <a:pt x="2059" y="1410"/>
                  </a:lnTo>
                  <a:lnTo>
                    <a:pt x="2041" y="1461"/>
                  </a:lnTo>
                  <a:lnTo>
                    <a:pt x="2020" y="1510"/>
                  </a:lnTo>
                  <a:lnTo>
                    <a:pt x="1996" y="1558"/>
                  </a:lnTo>
                  <a:lnTo>
                    <a:pt x="1971" y="1604"/>
                  </a:lnTo>
                  <a:lnTo>
                    <a:pt x="1944" y="1650"/>
                  </a:lnTo>
                  <a:lnTo>
                    <a:pt x="1913" y="1692"/>
                  </a:lnTo>
                  <a:lnTo>
                    <a:pt x="1883" y="1733"/>
                  </a:lnTo>
                  <a:lnTo>
                    <a:pt x="1849" y="1774"/>
                  </a:lnTo>
                  <a:lnTo>
                    <a:pt x="1813" y="1811"/>
                  </a:lnTo>
                  <a:lnTo>
                    <a:pt x="1777" y="1847"/>
                  </a:lnTo>
                  <a:lnTo>
                    <a:pt x="1738" y="1881"/>
                  </a:lnTo>
                  <a:lnTo>
                    <a:pt x="1699" y="1913"/>
                  </a:lnTo>
                  <a:lnTo>
                    <a:pt x="1657" y="1944"/>
                  </a:lnTo>
                  <a:lnTo>
                    <a:pt x="1614" y="1971"/>
                  </a:lnTo>
                  <a:lnTo>
                    <a:pt x="1572" y="1998"/>
                  </a:lnTo>
                  <a:lnTo>
                    <a:pt x="1526" y="2022"/>
                  </a:lnTo>
                  <a:lnTo>
                    <a:pt x="1480" y="2042"/>
                  </a:lnTo>
                  <a:lnTo>
                    <a:pt x="1432" y="2062"/>
                  </a:lnTo>
                  <a:lnTo>
                    <a:pt x="1385" y="2079"/>
                  </a:lnTo>
                  <a:lnTo>
                    <a:pt x="1336" y="2095"/>
                  </a:lnTo>
                  <a:lnTo>
                    <a:pt x="1286" y="2107"/>
                  </a:lnTo>
                  <a:lnTo>
                    <a:pt x="1235" y="2117"/>
                  </a:lnTo>
                  <a:lnTo>
                    <a:pt x="1184" y="2125"/>
                  </a:lnTo>
                  <a:lnTo>
                    <a:pt x="1133" y="2130"/>
                  </a:lnTo>
                  <a:lnTo>
                    <a:pt x="1081" y="2132"/>
                  </a:lnTo>
                  <a:lnTo>
                    <a:pt x="1030" y="2132"/>
                  </a:lnTo>
                  <a:lnTo>
                    <a:pt x="977" y="2130"/>
                  </a:lnTo>
                  <a:lnTo>
                    <a:pt x="924" y="2125"/>
                  </a:lnTo>
                  <a:lnTo>
                    <a:pt x="872" y="2117"/>
                  </a:lnTo>
                  <a:lnTo>
                    <a:pt x="819" y="2107"/>
                  </a:lnTo>
                  <a:lnTo>
                    <a:pt x="766" y="2093"/>
                  </a:lnTo>
                  <a:lnTo>
                    <a:pt x="766" y="2093"/>
                  </a:lnTo>
                  <a:lnTo>
                    <a:pt x="714" y="2076"/>
                  </a:lnTo>
                  <a:lnTo>
                    <a:pt x="663" y="2057"/>
                  </a:lnTo>
                  <a:lnTo>
                    <a:pt x="613" y="2037"/>
                  </a:lnTo>
                  <a:lnTo>
                    <a:pt x="568" y="2013"/>
                  </a:lnTo>
                  <a:lnTo>
                    <a:pt x="520" y="1988"/>
                  </a:lnTo>
                  <a:lnTo>
                    <a:pt x="476" y="1961"/>
                  </a:lnTo>
                  <a:lnTo>
                    <a:pt x="433" y="1930"/>
                  </a:lnTo>
                  <a:lnTo>
                    <a:pt x="393" y="1899"/>
                  </a:lnTo>
                  <a:lnTo>
                    <a:pt x="354" y="1865"/>
                  </a:lnTo>
                  <a:lnTo>
                    <a:pt x="316" y="1830"/>
                  </a:lnTo>
                  <a:lnTo>
                    <a:pt x="281" y="1794"/>
                  </a:lnTo>
                  <a:lnTo>
                    <a:pt x="247" y="1755"/>
                  </a:lnTo>
                  <a:lnTo>
                    <a:pt x="216" y="1714"/>
                  </a:lnTo>
                  <a:lnTo>
                    <a:pt x="185" y="1673"/>
                  </a:lnTo>
                  <a:lnTo>
                    <a:pt x="158" y="1631"/>
                  </a:lnTo>
                  <a:lnTo>
                    <a:pt x="133" y="1587"/>
                  </a:lnTo>
                  <a:lnTo>
                    <a:pt x="109" y="1541"/>
                  </a:lnTo>
                  <a:lnTo>
                    <a:pt x="87" y="1495"/>
                  </a:lnTo>
                  <a:lnTo>
                    <a:pt x="68" y="1448"/>
                  </a:lnTo>
                  <a:lnTo>
                    <a:pt x="51" y="1400"/>
                  </a:lnTo>
                  <a:lnTo>
                    <a:pt x="38" y="1351"/>
                  </a:lnTo>
                  <a:lnTo>
                    <a:pt x="24" y="1300"/>
                  </a:lnTo>
                  <a:lnTo>
                    <a:pt x="15" y="1249"/>
                  </a:lnTo>
                  <a:lnTo>
                    <a:pt x="7" y="1198"/>
                  </a:lnTo>
                  <a:lnTo>
                    <a:pt x="2" y="1147"/>
                  </a:lnTo>
                  <a:lnTo>
                    <a:pt x="0" y="1094"/>
                  </a:lnTo>
                  <a:lnTo>
                    <a:pt x="0" y="1042"/>
                  </a:lnTo>
                  <a:lnTo>
                    <a:pt x="4" y="989"/>
                  </a:lnTo>
                  <a:lnTo>
                    <a:pt x="9" y="936"/>
                  </a:lnTo>
                  <a:lnTo>
                    <a:pt x="17" y="882"/>
                  </a:lnTo>
                  <a:lnTo>
                    <a:pt x="27" y="829"/>
                  </a:lnTo>
                  <a:lnTo>
                    <a:pt x="41" y="777"/>
                  </a:lnTo>
                  <a:lnTo>
                    <a:pt x="41" y="777"/>
                  </a:lnTo>
                  <a:lnTo>
                    <a:pt x="58" y="724"/>
                  </a:lnTo>
                  <a:lnTo>
                    <a:pt x="77" y="673"/>
                  </a:lnTo>
                  <a:lnTo>
                    <a:pt x="99" y="624"/>
                  </a:lnTo>
                  <a:lnTo>
                    <a:pt x="121" y="576"/>
                  </a:lnTo>
                  <a:lnTo>
                    <a:pt x="146" y="529"/>
                  </a:lnTo>
                  <a:lnTo>
                    <a:pt x="175" y="484"/>
                  </a:lnTo>
                  <a:lnTo>
                    <a:pt x="204" y="442"/>
                  </a:lnTo>
                  <a:lnTo>
                    <a:pt x="236" y="399"/>
                  </a:lnTo>
                  <a:lnTo>
                    <a:pt x="269" y="360"/>
                  </a:lnTo>
                  <a:lnTo>
                    <a:pt x="304" y="323"/>
                  </a:lnTo>
                  <a:lnTo>
                    <a:pt x="340" y="286"/>
                  </a:lnTo>
                  <a:lnTo>
                    <a:pt x="379" y="252"/>
                  </a:lnTo>
                  <a:lnTo>
                    <a:pt x="418" y="219"/>
                  </a:lnTo>
                  <a:lnTo>
                    <a:pt x="461" y="190"/>
                  </a:lnTo>
                  <a:lnTo>
                    <a:pt x="503" y="162"/>
                  </a:lnTo>
                  <a:lnTo>
                    <a:pt x="547" y="136"/>
                  </a:lnTo>
                  <a:lnTo>
                    <a:pt x="591" y="112"/>
                  </a:lnTo>
                  <a:lnTo>
                    <a:pt x="637" y="90"/>
                  </a:lnTo>
                  <a:lnTo>
                    <a:pt x="685" y="72"/>
                  </a:lnTo>
                  <a:lnTo>
                    <a:pt x="732" y="53"/>
                  </a:lnTo>
                  <a:lnTo>
                    <a:pt x="782" y="39"/>
                  </a:lnTo>
                  <a:lnTo>
                    <a:pt x="831" y="26"/>
                  </a:lnTo>
                  <a:lnTo>
                    <a:pt x="882" y="15"/>
                  </a:lnTo>
                  <a:lnTo>
                    <a:pt x="933" y="9"/>
                  </a:lnTo>
                  <a:lnTo>
                    <a:pt x="984" y="4"/>
                  </a:lnTo>
                  <a:lnTo>
                    <a:pt x="1037" y="0"/>
                  </a:lnTo>
                  <a:lnTo>
                    <a:pt x="1087" y="0"/>
                  </a:lnTo>
                  <a:lnTo>
                    <a:pt x="1140" y="4"/>
                  </a:lnTo>
                  <a:lnTo>
                    <a:pt x="1193" y="9"/>
                  </a:lnTo>
                  <a:lnTo>
                    <a:pt x="1245" y="17"/>
                  </a:lnTo>
                  <a:lnTo>
                    <a:pt x="1300" y="27"/>
                  </a:lnTo>
                  <a:lnTo>
                    <a:pt x="1353" y="41"/>
                  </a:lnTo>
                  <a:lnTo>
                    <a:pt x="1353" y="41"/>
                  </a:lnTo>
                  <a:lnTo>
                    <a:pt x="1403" y="56"/>
                  </a:lnTo>
                  <a:lnTo>
                    <a:pt x="1454" y="75"/>
                  </a:lnTo>
                  <a:lnTo>
                    <a:pt x="1504" y="97"/>
                  </a:lnTo>
                  <a:lnTo>
                    <a:pt x="1551" y="121"/>
                  </a:lnTo>
                  <a:lnTo>
                    <a:pt x="1597" y="146"/>
                  </a:lnTo>
                  <a:lnTo>
                    <a:pt x="1641" y="173"/>
                  </a:lnTo>
                  <a:lnTo>
                    <a:pt x="1684" y="202"/>
                  </a:lnTo>
                  <a:lnTo>
                    <a:pt x="1725" y="235"/>
                  </a:lnTo>
                  <a:lnTo>
                    <a:pt x="1764" y="269"/>
                  </a:lnTo>
                  <a:lnTo>
                    <a:pt x="1801" y="303"/>
                  </a:lnTo>
                  <a:lnTo>
                    <a:pt x="1837" y="340"/>
                  </a:lnTo>
                  <a:lnTo>
                    <a:pt x="1871" y="379"/>
                  </a:lnTo>
                  <a:lnTo>
                    <a:pt x="1903" y="418"/>
                  </a:lnTo>
                  <a:lnTo>
                    <a:pt x="1932" y="461"/>
                  </a:lnTo>
                  <a:lnTo>
                    <a:pt x="1959" y="503"/>
                  </a:lnTo>
                  <a:lnTo>
                    <a:pt x="1984" y="547"/>
                  </a:lnTo>
                  <a:lnTo>
                    <a:pt x="2008" y="591"/>
                  </a:lnTo>
                  <a:lnTo>
                    <a:pt x="2030" y="639"/>
                  </a:lnTo>
                  <a:lnTo>
                    <a:pt x="2049" y="685"/>
                  </a:lnTo>
                  <a:lnTo>
                    <a:pt x="2066" y="734"/>
                  </a:lnTo>
                  <a:lnTo>
                    <a:pt x="2081" y="783"/>
                  </a:lnTo>
                  <a:lnTo>
                    <a:pt x="2093" y="833"/>
                  </a:lnTo>
                  <a:lnTo>
                    <a:pt x="2103" y="884"/>
                  </a:lnTo>
                  <a:lnTo>
                    <a:pt x="2110" y="934"/>
                  </a:lnTo>
                  <a:lnTo>
                    <a:pt x="2115" y="987"/>
                  </a:lnTo>
                  <a:lnTo>
                    <a:pt x="2117" y="1038"/>
                  </a:lnTo>
                  <a:lnTo>
                    <a:pt x="2117" y="1091"/>
                  </a:lnTo>
                  <a:lnTo>
                    <a:pt x="2114" y="1145"/>
                  </a:lnTo>
                  <a:lnTo>
                    <a:pt x="2109" y="1198"/>
                  </a:lnTo>
                  <a:lnTo>
                    <a:pt x="2100" y="1250"/>
                  </a:lnTo>
                  <a:lnTo>
                    <a:pt x="2090" y="1303"/>
                  </a:lnTo>
                  <a:lnTo>
                    <a:pt x="2076" y="1357"/>
                  </a:lnTo>
                  <a:lnTo>
                    <a:pt x="2076" y="1357"/>
                  </a:lnTo>
                  <a:close/>
                </a:path>
              </a:pathLst>
            </a:custGeom>
            <a:noFill/>
            <a:ln w="28575" cmpd="sng">
              <a:solidFill>
                <a:schemeClr val="tx2">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45" name="Freeform 77"/>
            <p:cNvSpPr>
              <a:spLocks/>
            </p:cNvSpPr>
            <p:nvPr/>
          </p:nvSpPr>
          <p:spPr bwMode="auto">
            <a:xfrm>
              <a:off x="4810" y="2703"/>
              <a:ext cx="1059" cy="1066"/>
            </a:xfrm>
            <a:custGeom>
              <a:avLst/>
              <a:gdLst>
                <a:gd name="T0" fmla="*/ 2059 w 2117"/>
                <a:gd name="T1" fmla="*/ 1408 h 2132"/>
                <a:gd name="T2" fmla="*/ 1996 w 2117"/>
                <a:gd name="T3" fmla="*/ 1558 h 2132"/>
                <a:gd name="T4" fmla="*/ 1913 w 2117"/>
                <a:gd name="T5" fmla="*/ 1692 h 2132"/>
                <a:gd name="T6" fmla="*/ 1813 w 2117"/>
                <a:gd name="T7" fmla="*/ 1811 h 2132"/>
                <a:gd name="T8" fmla="*/ 1699 w 2117"/>
                <a:gd name="T9" fmla="*/ 1913 h 2132"/>
                <a:gd name="T10" fmla="*/ 1570 w 2117"/>
                <a:gd name="T11" fmla="*/ 1998 h 2132"/>
                <a:gd name="T12" fmla="*/ 1432 w 2117"/>
                <a:gd name="T13" fmla="*/ 2062 h 2132"/>
                <a:gd name="T14" fmla="*/ 1286 w 2117"/>
                <a:gd name="T15" fmla="*/ 2106 h 2132"/>
                <a:gd name="T16" fmla="*/ 1133 w 2117"/>
                <a:gd name="T17" fmla="*/ 2130 h 2132"/>
                <a:gd name="T18" fmla="*/ 977 w 2117"/>
                <a:gd name="T19" fmla="*/ 2130 h 2132"/>
                <a:gd name="T20" fmla="*/ 819 w 2117"/>
                <a:gd name="T21" fmla="*/ 2105 h 2132"/>
                <a:gd name="T22" fmla="*/ 714 w 2117"/>
                <a:gd name="T23" fmla="*/ 2076 h 2132"/>
                <a:gd name="T24" fmla="*/ 566 w 2117"/>
                <a:gd name="T25" fmla="*/ 2013 h 2132"/>
                <a:gd name="T26" fmla="*/ 433 w 2117"/>
                <a:gd name="T27" fmla="*/ 1930 h 2132"/>
                <a:gd name="T28" fmla="*/ 316 w 2117"/>
                <a:gd name="T29" fmla="*/ 1829 h 2132"/>
                <a:gd name="T30" fmla="*/ 216 w 2117"/>
                <a:gd name="T31" fmla="*/ 1714 h 2132"/>
                <a:gd name="T32" fmla="*/ 133 w 2117"/>
                <a:gd name="T33" fmla="*/ 1587 h 2132"/>
                <a:gd name="T34" fmla="*/ 68 w 2117"/>
                <a:gd name="T35" fmla="*/ 1447 h 2132"/>
                <a:gd name="T36" fmla="*/ 24 w 2117"/>
                <a:gd name="T37" fmla="*/ 1299 h 2132"/>
                <a:gd name="T38" fmla="*/ 2 w 2117"/>
                <a:gd name="T39" fmla="*/ 1147 h 2132"/>
                <a:gd name="T40" fmla="*/ 3 w 2117"/>
                <a:gd name="T41" fmla="*/ 989 h 2132"/>
                <a:gd name="T42" fmla="*/ 27 w 2117"/>
                <a:gd name="T43" fmla="*/ 829 h 2132"/>
                <a:gd name="T44" fmla="*/ 58 w 2117"/>
                <a:gd name="T45" fmla="*/ 724 h 2132"/>
                <a:gd name="T46" fmla="*/ 121 w 2117"/>
                <a:gd name="T47" fmla="*/ 574 h 2132"/>
                <a:gd name="T48" fmla="*/ 204 w 2117"/>
                <a:gd name="T49" fmla="*/ 440 h 2132"/>
                <a:gd name="T50" fmla="*/ 304 w 2117"/>
                <a:gd name="T51" fmla="*/ 321 h 2132"/>
                <a:gd name="T52" fmla="*/ 418 w 2117"/>
                <a:gd name="T53" fmla="*/ 219 h 2132"/>
                <a:gd name="T54" fmla="*/ 547 w 2117"/>
                <a:gd name="T55" fmla="*/ 136 h 2132"/>
                <a:gd name="T56" fmla="*/ 685 w 2117"/>
                <a:gd name="T57" fmla="*/ 70 h 2132"/>
                <a:gd name="T58" fmla="*/ 831 w 2117"/>
                <a:gd name="T59" fmla="*/ 25 h 2132"/>
                <a:gd name="T60" fmla="*/ 984 w 2117"/>
                <a:gd name="T61" fmla="*/ 3 h 2132"/>
                <a:gd name="T62" fmla="*/ 1140 w 2117"/>
                <a:gd name="T63" fmla="*/ 3 h 2132"/>
                <a:gd name="T64" fmla="*/ 1298 w 2117"/>
                <a:gd name="T65" fmla="*/ 27 h 2132"/>
                <a:gd name="T66" fmla="*/ 1403 w 2117"/>
                <a:gd name="T67" fmla="*/ 56 h 2132"/>
                <a:gd name="T68" fmla="*/ 1551 w 2117"/>
                <a:gd name="T69" fmla="*/ 119 h 2132"/>
                <a:gd name="T70" fmla="*/ 1684 w 2117"/>
                <a:gd name="T71" fmla="*/ 202 h 2132"/>
                <a:gd name="T72" fmla="*/ 1801 w 2117"/>
                <a:gd name="T73" fmla="*/ 302 h 2132"/>
                <a:gd name="T74" fmla="*/ 1901 w 2117"/>
                <a:gd name="T75" fmla="*/ 418 h 2132"/>
                <a:gd name="T76" fmla="*/ 1984 w 2117"/>
                <a:gd name="T77" fmla="*/ 547 h 2132"/>
                <a:gd name="T78" fmla="*/ 2049 w 2117"/>
                <a:gd name="T79" fmla="*/ 684 h 2132"/>
                <a:gd name="T80" fmla="*/ 2093 w 2117"/>
                <a:gd name="T81" fmla="*/ 832 h 2132"/>
                <a:gd name="T82" fmla="*/ 2115 w 2117"/>
                <a:gd name="T83" fmla="*/ 987 h 2132"/>
                <a:gd name="T84" fmla="*/ 2113 w 2117"/>
                <a:gd name="T85" fmla="*/ 1143 h 2132"/>
                <a:gd name="T86" fmla="*/ 2090 w 2117"/>
                <a:gd name="T87" fmla="*/ 1303 h 2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117" h="2132">
                  <a:moveTo>
                    <a:pt x="2076" y="1357"/>
                  </a:moveTo>
                  <a:lnTo>
                    <a:pt x="2076" y="1357"/>
                  </a:lnTo>
                  <a:lnTo>
                    <a:pt x="2059" y="1408"/>
                  </a:lnTo>
                  <a:lnTo>
                    <a:pt x="2040" y="1459"/>
                  </a:lnTo>
                  <a:lnTo>
                    <a:pt x="2020" y="1510"/>
                  </a:lnTo>
                  <a:lnTo>
                    <a:pt x="1996" y="1558"/>
                  </a:lnTo>
                  <a:lnTo>
                    <a:pt x="1971" y="1604"/>
                  </a:lnTo>
                  <a:lnTo>
                    <a:pt x="1944" y="1648"/>
                  </a:lnTo>
                  <a:lnTo>
                    <a:pt x="1913" y="1692"/>
                  </a:lnTo>
                  <a:lnTo>
                    <a:pt x="1882" y="1733"/>
                  </a:lnTo>
                  <a:lnTo>
                    <a:pt x="1848" y="1773"/>
                  </a:lnTo>
                  <a:lnTo>
                    <a:pt x="1813" y="1811"/>
                  </a:lnTo>
                  <a:lnTo>
                    <a:pt x="1777" y="1846"/>
                  </a:lnTo>
                  <a:lnTo>
                    <a:pt x="1738" y="1880"/>
                  </a:lnTo>
                  <a:lnTo>
                    <a:pt x="1699" y="1913"/>
                  </a:lnTo>
                  <a:lnTo>
                    <a:pt x="1656" y="1943"/>
                  </a:lnTo>
                  <a:lnTo>
                    <a:pt x="1614" y="1970"/>
                  </a:lnTo>
                  <a:lnTo>
                    <a:pt x="1570" y="1998"/>
                  </a:lnTo>
                  <a:lnTo>
                    <a:pt x="1526" y="2021"/>
                  </a:lnTo>
                  <a:lnTo>
                    <a:pt x="1480" y="2042"/>
                  </a:lnTo>
                  <a:lnTo>
                    <a:pt x="1432" y="2062"/>
                  </a:lnTo>
                  <a:lnTo>
                    <a:pt x="1385" y="2079"/>
                  </a:lnTo>
                  <a:lnTo>
                    <a:pt x="1335" y="2094"/>
                  </a:lnTo>
                  <a:lnTo>
                    <a:pt x="1286" y="2106"/>
                  </a:lnTo>
                  <a:lnTo>
                    <a:pt x="1235" y="2117"/>
                  </a:lnTo>
                  <a:lnTo>
                    <a:pt x="1184" y="2125"/>
                  </a:lnTo>
                  <a:lnTo>
                    <a:pt x="1133" y="2130"/>
                  </a:lnTo>
                  <a:lnTo>
                    <a:pt x="1080" y="2132"/>
                  </a:lnTo>
                  <a:lnTo>
                    <a:pt x="1030" y="2132"/>
                  </a:lnTo>
                  <a:lnTo>
                    <a:pt x="977" y="2130"/>
                  </a:lnTo>
                  <a:lnTo>
                    <a:pt x="924" y="2125"/>
                  </a:lnTo>
                  <a:lnTo>
                    <a:pt x="872" y="2117"/>
                  </a:lnTo>
                  <a:lnTo>
                    <a:pt x="819" y="2105"/>
                  </a:lnTo>
                  <a:lnTo>
                    <a:pt x="766" y="2091"/>
                  </a:lnTo>
                  <a:lnTo>
                    <a:pt x="766" y="2091"/>
                  </a:lnTo>
                  <a:lnTo>
                    <a:pt x="714" y="2076"/>
                  </a:lnTo>
                  <a:lnTo>
                    <a:pt x="663" y="2057"/>
                  </a:lnTo>
                  <a:lnTo>
                    <a:pt x="613" y="2035"/>
                  </a:lnTo>
                  <a:lnTo>
                    <a:pt x="566" y="2013"/>
                  </a:lnTo>
                  <a:lnTo>
                    <a:pt x="520" y="1987"/>
                  </a:lnTo>
                  <a:lnTo>
                    <a:pt x="476" y="1959"/>
                  </a:lnTo>
                  <a:lnTo>
                    <a:pt x="433" y="1930"/>
                  </a:lnTo>
                  <a:lnTo>
                    <a:pt x="392" y="1897"/>
                  </a:lnTo>
                  <a:lnTo>
                    <a:pt x="353" y="1865"/>
                  </a:lnTo>
                  <a:lnTo>
                    <a:pt x="316" y="1829"/>
                  </a:lnTo>
                  <a:lnTo>
                    <a:pt x="280" y="1792"/>
                  </a:lnTo>
                  <a:lnTo>
                    <a:pt x="246" y="1755"/>
                  </a:lnTo>
                  <a:lnTo>
                    <a:pt x="216" y="1714"/>
                  </a:lnTo>
                  <a:lnTo>
                    <a:pt x="185" y="1673"/>
                  </a:lnTo>
                  <a:lnTo>
                    <a:pt x="158" y="1631"/>
                  </a:lnTo>
                  <a:lnTo>
                    <a:pt x="133" y="1587"/>
                  </a:lnTo>
                  <a:lnTo>
                    <a:pt x="109" y="1541"/>
                  </a:lnTo>
                  <a:lnTo>
                    <a:pt x="87" y="1495"/>
                  </a:lnTo>
                  <a:lnTo>
                    <a:pt x="68" y="1447"/>
                  </a:lnTo>
                  <a:lnTo>
                    <a:pt x="51" y="1398"/>
                  </a:lnTo>
                  <a:lnTo>
                    <a:pt x="37" y="1350"/>
                  </a:lnTo>
                  <a:lnTo>
                    <a:pt x="24" y="1299"/>
                  </a:lnTo>
                  <a:lnTo>
                    <a:pt x="15" y="1248"/>
                  </a:lnTo>
                  <a:lnTo>
                    <a:pt x="7" y="1198"/>
                  </a:lnTo>
                  <a:lnTo>
                    <a:pt x="2" y="1147"/>
                  </a:lnTo>
                  <a:lnTo>
                    <a:pt x="0" y="1094"/>
                  </a:lnTo>
                  <a:lnTo>
                    <a:pt x="0" y="1041"/>
                  </a:lnTo>
                  <a:lnTo>
                    <a:pt x="3" y="989"/>
                  </a:lnTo>
                  <a:lnTo>
                    <a:pt x="8" y="936"/>
                  </a:lnTo>
                  <a:lnTo>
                    <a:pt x="17" y="882"/>
                  </a:lnTo>
                  <a:lnTo>
                    <a:pt x="27" y="829"/>
                  </a:lnTo>
                  <a:lnTo>
                    <a:pt x="41" y="776"/>
                  </a:lnTo>
                  <a:lnTo>
                    <a:pt x="41" y="776"/>
                  </a:lnTo>
                  <a:lnTo>
                    <a:pt x="58" y="724"/>
                  </a:lnTo>
                  <a:lnTo>
                    <a:pt x="76" y="673"/>
                  </a:lnTo>
                  <a:lnTo>
                    <a:pt x="97" y="623"/>
                  </a:lnTo>
                  <a:lnTo>
                    <a:pt x="121" y="574"/>
                  </a:lnTo>
                  <a:lnTo>
                    <a:pt x="146" y="528"/>
                  </a:lnTo>
                  <a:lnTo>
                    <a:pt x="173" y="484"/>
                  </a:lnTo>
                  <a:lnTo>
                    <a:pt x="204" y="440"/>
                  </a:lnTo>
                  <a:lnTo>
                    <a:pt x="234" y="399"/>
                  </a:lnTo>
                  <a:lnTo>
                    <a:pt x="268" y="360"/>
                  </a:lnTo>
                  <a:lnTo>
                    <a:pt x="304" y="321"/>
                  </a:lnTo>
                  <a:lnTo>
                    <a:pt x="340" y="285"/>
                  </a:lnTo>
                  <a:lnTo>
                    <a:pt x="379" y="251"/>
                  </a:lnTo>
                  <a:lnTo>
                    <a:pt x="418" y="219"/>
                  </a:lnTo>
                  <a:lnTo>
                    <a:pt x="460" y="190"/>
                  </a:lnTo>
                  <a:lnTo>
                    <a:pt x="503" y="161"/>
                  </a:lnTo>
                  <a:lnTo>
                    <a:pt x="547" y="136"/>
                  </a:lnTo>
                  <a:lnTo>
                    <a:pt x="591" y="112"/>
                  </a:lnTo>
                  <a:lnTo>
                    <a:pt x="637" y="90"/>
                  </a:lnTo>
                  <a:lnTo>
                    <a:pt x="685" y="70"/>
                  </a:lnTo>
                  <a:lnTo>
                    <a:pt x="732" y="53"/>
                  </a:lnTo>
                  <a:lnTo>
                    <a:pt x="781" y="39"/>
                  </a:lnTo>
                  <a:lnTo>
                    <a:pt x="831" y="25"/>
                  </a:lnTo>
                  <a:lnTo>
                    <a:pt x="882" y="15"/>
                  </a:lnTo>
                  <a:lnTo>
                    <a:pt x="933" y="8"/>
                  </a:lnTo>
                  <a:lnTo>
                    <a:pt x="984" y="3"/>
                  </a:lnTo>
                  <a:lnTo>
                    <a:pt x="1036" y="0"/>
                  </a:lnTo>
                  <a:lnTo>
                    <a:pt x="1087" y="0"/>
                  </a:lnTo>
                  <a:lnTo>
                    <a:pt x="1140" y="3"/>
                  </a:lnTo>
                  <a:lnTo>
                    <a:pt x="1193" y="8"/>
                  </a:lnTo>
                  <a:lnTo>
                    <a:pt x="1245" y="15"/>
                  </a:lnTo>
                  <a:lnTo>
                    <a:pt x="1298" y="27"/>
                  </a:lnTo>
                  <a:lnTo>
                    <a:pt x="1351" y="41"/>
                  </a:lnTo>
                  <a:lnTo>
                    <a:pt x="1351" y="41"/>
                  </a:lnTo>
                  <a:lnTo>
                    <a:pt x="1403" y="56"/>
                  </a:lnTo>
                  <a:lnTo>
                    <a:pt x="1454" y="75"/>
                  </a:lnTo>
                  <a:lnTo>
                    <a:pt x="1504" y="97"/>
                  </a:lnTo>
                  <a:lnTo>
                    <a:pt x="1551" y="119"/>
                  </a:lnTo>
                  <a:lnTo>
                    <a:pt x="1597" y="144"/>
                  </a:lnTo>
                  <a:lnTo>
                    <a:pt x="1641" y="173"/>
                  </a:lnTo>
                  <a:lnTo>
                    <a:pt x="1684" y="202"/>
                  </a:lnTo>
                  <a:lnTo>
                    <a:pt x="1724" y="234"/>
                  </a:lnTo>
                  <a:lnTo>
                    <a:pt x="1763" y="267"/>
                  </a:lnTo>
                  <a:lnTo>
                    <a:pt x="1801" y="302"/>
                  </a:lnTo>
                  <a:lnTo>
                    <a:pt x="1836" y="340"/>
                  </a:lnTo>
                  <a:lnTo>
                    <a:pt x="1870" y="377"/>
                  </a:lnTo>
                  <a:lnTo>
                    <a:pt x="1901" y="418"/>
                  </a:lnTo>
                  <a:lnTo>
                    <a:pt x="1932" y="459"/>
                  </a:lnTo>
                  <a:lnTo>
                    <a:pt x="1959" y="503"/>
                  </a:lnTo>
                  <a:lnTo>
                    <a:pt x="1984" y="547"/>
                  </a:lnTo>
                  <a:lnTo>
                    <a:pt x="2008" y="591"/>
                  </a:lnTo>
                  <a:lnTo>
                    <a:pt x="2030" y="637"/>
                  </a:lnTo>
                  <a:lnTo>
                    <a:pt x="2049" y="684"/>
                  </a:lnTo>
                  <a:lnTo>
                    <a:pt x="2066" y="734"/>
                  </a:lnTo>
                  <a:lnTo>
                    <a:pt x="2079" y="783"/>
                  </a:lnTo>
                  <a:lnTo>
                    <a:pt x="2093" y="832"/>
                  </a:lnTo>
                  <a:lnTo>
                    <a:pt x="2102" y="883"/>
                  </a:lnTo>
                  <a:lnTo>
                    <a:pt x="2110" y="934"/>
                  </a:lnTo>
                  <a:lnTo>
                    <a:pt x="2115" y="987"/>
                  </a:lnTo>
                  <a:lnTo>
                    <a:pt x="2117" y="1038"/>
                  </a:lnTo>
                  <a:lnTo>
                    <a:pt x="2117" y="1090"/>
                  </a:lnTo>
                  <a:lnTo>
                    <a:pt x="2113" y="1143"/>
                  </a:lnTo>
                  <a:lnTo>
                    <a:pt x="2108" y="1198"/>
                  </a:lnTo>
                  <a:lnTo>
                    <a:pt x="2100" y="1250"/>
                  </a:lnTo>
                  <a:lnTo>
                    <a:pt x="2090" y="1303"/>
                  </a:lnTo>
                  <a:lnTo>
                    <a:pt x="2076" y="1357"/>
                  </a:lnTo>
                  <a:lnTo>
                    <a:pt x="2076" y="1357"/>
                  </a:lnTo>
                  <a:close/>
                </a:path>
              </a:pathLst>
            </a:custGeom>
            <a:noFill/>
            <a:ln w="28575" cmpd="sng">
              <a:solidFill>
                <a:schemeClr val="tx2">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46" name="Freeform 78"/>
            <p:cNvSpPr>
              <a:spLocks/>
            </p:cNvSpPr>
            <p:nvPr/>
          </p:nvSpPr>
          <p:spPr bwMode="auto">
            <a:xfrm>
              <a:off x="4867" y="2805"/>
              <a:ext cx="804" cy="663"/>
            </a:xfrm>
            <a:custGeom>
              <a:avLst/>
              <a:gdLst>
                <a:gd name="T0" fmla="*/ 0 w 1609"/>
                <a:gd name="T1" fmla="*/ 1326 h 1326"/>
                <a:gd name="T2" fmla="*/ 0 w 1609"/>
                <a:gd name="T3" fmla="*/ 1326 h 1326"/>
                <a:gd name="T4" fmla="*/ 26 w 1609"/>
                <a:gd name="T5" fmla="*/ 1243 h 1326"/>
                <a:gd name="T6" fmla="*/ 53 w 1609"/>
                <a:gd name="T7" fmla="*/ 1162 h 1326"/>
                <a:gd name="T8" fmla="*/ 83 w 1609"/>
                <a:gd name="T9" fmla="*/ 1082 h 1326"/>
                <a:gd name="T10" fmla="*/ 116 w 1609"/>
                <a:gd name="T11" fmla="*/ 1005 h 1326"/>
                <a:gd name="T12" fmla="*/ 151 w 1609"/>
                <a:gd name="T13" fmla="*/ 931 h 1326"/>
                <a:gd name="T14" fmla="*/ 189 w 1609"/>
                <a:gd name="T15" fmla="*/ 858 h 1326"/>
                <a:gd name="T16" fmla="*/ 228 w 1609"/>
                <a:gd name="T17" fmla="*/ 786 h 1326"/>
                <a:gd name="T18" fmla="*/ 269 w 1609"/>
                <a:gd name="T19" fmla="*/ 718 h 1326"/>
                <a:gd name="T20" fmla="*/ 311 w 1609"/>
                <a:gd name="T21" fmla="*/ 654 h 1326"/>
                <a:gd name="T22" fmla="*/ 357 w 1609"/>
                <a:gd name="T23" fmla="*/ 591 h 1326"/>
                <a:gd name="T24" fmla="*/ 403 w 1609"/>
                <a:gd name="T25" fmla="*/ 531 h 1326"/>
                <a:gd name="T26" fmla="*/ 452 w 1609"/>
                <a:gd name="T27" fmla="*/ 474 h 1326"/>
                <a:gd name="T28" fmla="*/ 501 w 1609"/>
                <a:gd name="T29" fmla="*/ 419 h 1326"/>
                <a:gd name="T30" fmla="*/ 552 w 1609"/>
                <a:gd name="T31" fmla="*/ 367 h 1326"/>
                <a:gd name="T32" fmla="*/ 605 w 1609"/>
                <a:gd name="T33" fmla="*/ 319 h 1326"/>
                <a:gd name="T34" fmla="*/ 658 w 1609"/>
                <a:gd name="T35" fmla="*/ 273 h 1326"/>
                <a:gd name="T36" fmla="*/ 714 w 1609"/>
                <a:gd name="T37" fmla="*/ 231 h 1326"/>
                <a:gd name="T38" fmla="*/ 768 w 1609"/>
                <a:gd name="T39" fmla="*/ 192 h 1326"/>
                <a:gd name="T40" fmla="*/ 826 w 1609"/>
                <a:gd name="T41" fmla="*/ 156 h 1326"/>
                <a:gd name="T42" fmla="*/ 884 w 1609"/>
                <a:gd name="T43" fmla="*/ 124 h 1326"/>
                <a:gd name="T44" fmla="*/ 941 w 1609"/>
                <a:gd name="T45" fmla="*/ 97 h 1326"/>
                <a:gd name="T46" fmla="*/ 1001 w 1609"/>
                <a:gd name="T47" fmla="*/ 71 h 1326"/>
                <a:gd name="T48" fmla="*/ 1060 w 1609"/>
                <a:gd name="T49" fmla="*/ 49 h 1326"/>
                <a:gd name="T50" fmla="*/ 1120 w 1609"/>
                <a:gd name="T51" fmla="*/ 32 h 1326"/>
                <a:gd name="T52" fmla="*/ 1181 w 1609"/>
                <a:gd name="T53" fmla="*/ 17 h 1326"/>
                <a:gd name="T54" fmla="*/ 1242 w 1609"/>
                <a:gd name="T55" fmla="*/ 8 h 1326"/>
                <a:gd name="T56" fmla="*/ 1303 w 1609"/>
                <a:gd name="T57" fmla="*/ 1 h 1326"/>
                <a:gd name="T58" fmla="*/ 1334 w 1609"/>
                <a:gd name="T59" fmla="*/ 0 h 1326"/>
                <a:gd name="T60" fmla="*/ 1364 w 1609"/>
                <a:gd name="T61" fmla="*/ 0 h 1326"/>
                <a:gd name="T62" fmla="*/ 1395 w 1609"/>
                <a:gd name="T63" fmla="*/ 0 h 1326"/>
                <a:gd name="T64" fmla="*/ 1425 w 1609"/>
                <a:gd name="T65" fmla="*/ 1 h 1326"/>
                <a:gd name="T66" fmla="*/ 1456 w 1609"/>
                <a:gd name="T67" fmla="*/ 5 h 1326"/>
                <a:gd name="T68" fmla="*/ 1487 w 1609"/>
                <a:gd name="T69" fmla="*/ 8 h 1326"/>
                <a:gd name="T70" fmla="*/ 1517 w 1609"/>
                <a:gd name="T71" fmla="*/ 13 h 1326"/>
                <a:gd name="T72" fmla="*/ 1548 w 1609"/>
                <a:gd name="T73" fmla="*/ 18 h 1326"/>
                <a:gd name="T74" fmla="*/ 1578 w 1609"/>
                <a:gd name="T75" fmla="*/ 25 h 1326"/>
                <a:gd name="T76" fmla="*/ 1609 w 1609"/>
                <a:gd name="T77" fmla="*/ 34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09" h="1326">
                  <a:moveTo>
                    <a:pt x="0" y="1326"/>
                  </a:moveTo>
                  <a:lnTo>
                    <a:pt x="0" y="1326"/>
                  </a:lnTo>
                  <a:lnTo>
                    <a:pt x="26" y="1243"/>
                  </a:lnTo>
                  <a:lnTo>
                    <a:pt x="53" y="1162"/>
                  </a:lnTo>
                  <a:lnTo>
                    <a:pt x="83" y="1082"/>
                  </a:lnTo>
                  <a:lnTo>
                    <a:pt x="116" y="1005"/>
                  </a:lnTo>
                  <a:lnTo>
                    <a:pt x="151" y="931"/>
                  </a:lnTo>
                  <a:lnTo>
                    <a:pt x="189" y="858"/>
                  </a:lnTo>
                  <a:lnTo>
                    <a:pt x="228" y="786"/>
                  </a:lnTo>
                  <a:lnTo>
                    <a:pt x="269" y="718"/>
                  </a:lnTo>
                  <a:lnTo>
                    <a:pt x="311" y="654"/>
                  </a:lnTo>
                  <a:lnTo>
                    <a:pt x="357" y="591"/>
                  </a:lnTo>
                  <a:lnTo>
                    <a:pt x="403" y="531"/>
                  </a:lnTo>
                  <a:lnTo>
                    <a:pt x="452" y="474"/>
                  </a:lnTo>
                  <a:lnTo>
                    <a:pt x="501" y="419"/>
                  </a:lnTo>
                  <a:lnTo>
                    <a:pt x="552" y="367"/>
                  </a:lnTo>
                  <a:lnTo>
                    <a:pt x="605" y="319"/>
                  </a:lnTo>
                  <a:lnTo>
                    <a:pt x="658" y="273"/>
                  </a:lnTo>
                  <a:lnTo>
                    <a:pt x="714" y="231"/>
                  </a:lnTo>
                  <a:lnTo>
                    <a:pt x="768" y="192"/>
                  </a:lnTo>
                  <a:lnTo>
                    <a:pt x="826" y="156"/>
                  </a:lnTo>
                  <a:lnTo>
                    <a:pt x="884" y="124"/>
                  </a:lnTo>
                  <a:lnTo>
                    <a:pt x="941" y="97"/>
                  </a:lnTo>
                  <a:lnTo>
                    <a:pt x="1001" y="71"/>
                  </a:lnTo>
                  <a:lnTo>
                    <a:pt x="1060" y="49"/>
                  </a:lnTo>
                  <a:lnTo>
                    <a:pt x="1120" y="32"/>
                  </a:lnTo>
                  <a:lnTo>
                    <a:pt x="1181" y="17"/>
                  </a:lnTo>
                  <a:lnTo>
                    <a:pt x="1242" y="8"/>
                  </a:lnTo>
                  <a:lnTo>
                    <a:pt x="1303" y="1"/>
                  </a:lnTo>
                  <a:lnTo>
                    <a:pt x="1334" y="0"/>
                  </a:lnTo>
                  <a:lnTo>
                    <a:pt x="1364" y="0"/>
                  </a:lnTo>
                  <a:lnTo>
                    <a:pt x="1395" y="0"/>
                  </a:lnTo>
                  <a:lnTo>
                    <a:pt x="1425" y="1"/>
                  </a:lnTo>
                  <a:lnTo>
                    <a:pt x="1456" y="5"/>
                  </a:lnTo>
                  <a:lnTo>
                    <a:pt x="1487" y="8"/>
                  </a:lnTo>
                  <a:lnTo>
                    <a:pt x="1517" y="13"/>
                  </a:lnTo>
                  <a:lnTo>
                    <a:pt x="1548" y="18"/>
                  </a:lnTo>
                  <a:lnTo>
                    <a:pt x="1578" y="25"/>
                  </a:lnTo>
                  <a:lnTo>
                    <a:pt x="1609" y="34"/>
                  </a:lnTo>
                </a:path>
              </a:pathLst>
            </a:custGeom>
            <a:noFill/>
            <a:ln w="28575" cmpd="sng">
              <a:solidFill>
                <a:schemeClr val="tx2">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47" name="Freeform 79"/>
            <p:cNvSpPr>
              <a:spLocks/>
            </p:cNvSpPr>
            <p:nvPr/>
          </p:nvSpPr>
          <p:spPr bwMode="auto">
            <a:xfrm>
              <a:off x="5277" y="2707"/>
              <a:ext cx="408" cy="964"/>
            </a:xfrm>
            <a:custGeom>
              <a:avLst/>
              <a:gdLst>
                <a:gd name="T0" fmla="*/ 730 w 817"/>
                <a:gd name="T1" fmla="*/ 1928 h 1928"/>
                <a:gd name="T2" fmla="*/ 730 w 817"/>
                <a:gd name="T3" fmla="*/ 1928 h 1928"/>
                <a:gd name="T4" fmla="*/ 752 w 817"/>
                <a:gd name="T5" fmla="*/ 1845 h 1928"/>
                <a:gd name="T6" fmla="*/ 771 w 817"/>
                <a:gd name="T7" fmla="*/ 1762 h 1928"/>
                <a:gd name="T8" fmla="*/ 786 w 817"/>
                <a:gd name="T9" fmla="*/ 1680 h 1928"/>
                <a:gd name="T10" fmla="*/ 800 w 817"/>
                <a:gd name="T11" fmla="*/ 1599 h 1928"/>
                <a:gd name="T12" fmla="*/ 808 w 817"/>
                <a:gd name="T13" fmla="*/ 1517 h 1928"/>
                <a:gd name="T14" fmla="*/ 813 w 817"/>
                <a:gd name="T15" fmla="*/ 1436 h 1928"/>
                <a:gd name="T16" fmla="*/ 817 w 817"/>
                <a:gd name="T17" fmla="*/ 1358 h 1928"/>
                <a:gd name="T18" fmla="*/ 815 w 817"/>
                <a:gd name="T19" fmla="*/ 1278 h 1928"/>
                <a:gd name="T20" fmla="*/ 812 w 817"/>
                <a:gd name="T21" fmla="*/ 1201 h 1928"/>
                <a:gd name="T22" fmla="*/ 805 w 817"/>
                <a:gd name="T23" fmla="*/ 1125 h 1928"/>
                <a:gd name="T24" fmla="*/ 796 w 817"/>
                <a:gd name="T25" fmla="*/ 1050 h 1928"/>
                <a:gd name="T26" fmla="*/ 783 w 817"/>
                <a:gd name="T27" fmla="*/ 977 h 1928"/>
                <a:gd name="T28" fmla="*/ 768 w 817"/>
                <a:gd name="T29" fmla="*/ 906 h 1928"/>
                <a:gd name="T30" fmla="*/ 751 w 817"/>
                <a:gd name="T31" fmla="*/ 836 h 1928"/>
                <a:gd name="T32" fmla="*/ 729 w 817"/>
                <a:gd name="T33" fmla="*/ 767 h 1928"/>
                <a:gd name="T34" fmla="*/ 706 w 817"/>
                <a:gd name="T35" fmla="*/ 702 h 1928"/>
                <a:gd name="T36" fmla="*/ 679 w 817"/>
                <a:gd name="T37" fmla="*/ 637 h 1928"/>
                <a:gd name="T38" fmla="*/ 650 w 817"/>
                <a:gd name="T39" fmla="*/ 575 h 1928"/>
                <a:gd name="T40" fmla="*/ 620 w 817"/>
                <a:gd name="T41" fmla="*/ 515 h 1928"/>
                <a:gd name="T42" fmla="*/ 586 w 817"/>
                <a:gd name="T43" fmla="*/ 457 h 1928"/>
                <a:gd name="T44" fmla="*/ 548 w 817"/>
                <a:gd name="T45" fmla="*/ 403 h 1928"/>
                <a:gd name="T46" fmla="*/ 511 w 817"/>
                <a:gd name="T47" fmla="*/ 352 h 1928"/>
                <a:gd name="T48" fmla="*/ 469 w 817"/>
                <a:gd name="T49" fmla="*/ 301 h 1928"/>
                <a:gd name="T50" fmla="*/ 426 w 817"/>
                <a:gd name="T51" fmla="*/ 255 h 1928"/>
                <a:gd name="T52" fmla="*/ 380 w 817"/>
                <a:gd name="T53" fmla="*/ 211 h 1928"/>
                <a:gd name="T54" fmla="*/ 333 w 817"/>
                <a:gd name="T55" fmla="*/ 172 h 1928"/>
                <a:gd name="T56" fmla="*/ 282 w 817"/>
                <a:gd name="T57" fmla="*/ 135 h 1928"/>
                <a:gd name="T58" fmla="*/ 229 w 817"/>
                <a:gd name="T59" fmla="*/ 101 h 1928"/>
                <a:gd name="T60" fmla="*/ 175 w 817"/>
                <a:gd name="T61" fmla="*/ 70 h 1928"/>
                <a:gd name="T62" fmla="*/ 147 w 817"/>
                <a:gd name="T63" fmla="*/ 56 h 1928"/>
                <a:gd name="T64" fmla="*/ 119 w 817"/>
                <a:gd name="T65" fmla="*/ 43 h 1928"/>
                <a:gd name="T66" fmla="*/ 90 w 817"/>
                <a:gd name="T67" fmla="*/ 31 h 1928"/>
                <a:gd name="T68" fmla="*/ 61 w 817"/>
                <a:gd name="T69" fmla="*/ 19 h 1928"/>
                <a:gd name="T70" fmla="*/ 30 w 817"/>
                <a:gd name="T71" fmla="*/ 9 h 1928"/>
                <a:gd name="T72" fmla="*/ 0 w 817"/>
                <a:gd name="T73" fmla="*/ 0 h 1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17" h="1928">
                  <a:moveTo>
                    <a:pt x="730" y="1928"/>
                  </a:moveTo>
                  <a:lnTo>
                    <a:pt x="730" y="1928"/>
                  </a:lnTo>
                  <a:lnTo>
                    <a:pt x="752" y="1845"/>
                  </a:lnTo>
                  <a:lnTo>
                    <a:pt x="771" y="1762"/>
                  </a:lnTo>
                  <a:lnTo>
                    <a:pt x="786" y="1680"/>
                  </a:lnTo>
                  <a:lnTo>
                    <a:pt x="800" y="1599"/>
                  </a:lnTo>
                  <a:lnTo>
                    <a:pt x="808" y="1517"/>
                  </a:lnTo>
                  <a:lnTo>
                    <a:pt x="813" y="1436"/>
                  </a:lnTo>
                  <a:lnTo>
                    <a:pt x="817" y="1358"/>
                  </a:lnTo>
                  <a:lnTo>
                    <a:pt x="815" y="1278"/>
                  </a:lnTo>
                  <a:lnTo>
                    <a:pt x="812" y="1201"/>
                  </a:lnTo>
                  <a:lnTo>
                    <a:pt x="805" y="1125"/>
                  </a:lnTo>
                  <a:lnTo>
                    <a:pt x="796" y="1050"/>
                  </a:lnTo>
                  <a:lnTo>
                    <a:pt x="783" y="977"/>
                  </a:lnTo>
                  <a:lnTo>
                    <a:pt x="768" y="906"/>
                  </a:lnTo>
                  <a:lnTo>
                    <a:pt x="751" y="836"/>
                  </a:lnTo>
                  <a:lnTo>
                    <a:pt x="729" y="767"/>
                  </a:lnTo>
                  <a:lnTo>
                    <a:pt x="706" y="702"/>
                  </a:lnTo>
                  <a:lnTo>
                    <a:pt x="679" y="637"/>
                  </a:lnTo>
                  <a:lnTo>
                    <a:pt x="650" y="575"/>
                  </a:lnTo>
                  <a:lnTo>
                    <a:pt x="620" y="515"/>
                  </a:lnTo>
                  <a:lnTo>
                    <a:pt x="586" y="457"/>
                  </a:lnTo>
                  <a:lnTo>
                    <a:pt x="548" y="403"/>
                  </a:lnTo>
                  <a:lnTo>
                    <a:pt x="511" y="352"/>
                  </a:lnTo>
                  <a:lnTo>
                    <a:pt x="469" y="301"/>
                  </a:lnTo>
                  <a:lnTo>
                    <a:pt x="426" y="255"/>
                  </a:lnTo>
                  <a:lnTo>
                    <a:pt x="380" y="211"/>
                  </a:lnTo>
                  <a:lnTo>
                    <a:pt x="333" y="172"/>
                  </a:lnTo>
                  <a:lnTo>
                    <a:pt x="282" y="135"/>
                  </a:lnTo>
                  <a:lnTo>
                    <a:pt x="229" y="101"/>
                  </a:lnTo>
                  <a:lnTo>
                    <a:pt x="175" y="70"/>
                  </a:lnTo>
                  <a:lnTo>
                    <a:pt x="147" y="56"/>
                  </a:lnTo>
                  <a:lnTo>
                    <a:pt x="119" y="43"/>
                  </a:lnTo>
                  <a:lnTo>
                    <a:pt x="90" y="31"/>
                  </a:lnTo>
                  <a:lnTo>
                    <a:pt x="61" y="19"/>
                  </a:lnTo>
                  <a:lnTo>
                    <a:pt x="30" y="9"/>
                  </a:lnTo>
                  <a:lnTo>
                    <a:pt x="0" y="0"/>
                  </a:lnTo>
                </a:path>
              </a:pathLst>
            </a:custGeom>
            <a:noFill/>
            <a:ln w="28575" cmpd="sng">
              <a:solidFill>
                <a:schemeClr val="tx2">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2851" name="AutoShape 83"/>
          <p:cNvSpPr>
            <a:spLocks noChangeArrowheads="1"/>
          </p:cNvSpPr>
          <p:nvPr/>
        </p:nvSpPr>
        <p:spPr bwMode="auto">
          <a:xfrm rot="16200000">
            <a:off x="2705100" y="3924300"/>
            <a:ext cx="381000" cy="1524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852" name="AutoShape 84"/>
          <p:cNvSpPr>
            <a:spLocks noChangeArrowheads="1"/>
          </p:cNvSpPr>
          <p:nvPr/>
        </p:nvSpPr>
        <p:spPr bwMode="auto">
          <a:xfrm rot="16200000">
            <a:off x="2857500" y="4000500"/>
            <a:ext cx="381000" cy="1524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853" name="AutoShape 85"/>
          <p:cNvSpPr>
            <a:spLocks noChangeArrowheads="1"/>
          </p:cNvSpPr>
          <p:nvPr/>
        </p:nvSpPr>
        <p:spPr bwMode="auto">
          <a:xfrm rot="16200000">
            <a:off x="2552700" y="4000500"/>
            <a:ext cx="381000" cy="1524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790" name="Text Box 22"/>
          <p:cNvSpPr txBox="1">
            <a:spLocks noChangeArrowheads="1"/>
          </p:cNvSpPr>
          <p:nvPr/>
        </p:nvSpPr>
        <p:spPr bwMode="auto">
          <a:xfrm>
            <a:off x="2057400" y="4267200"/>
            <a:ext cx="167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b="1" i="1" dirty="0">
                <a:solidFill>
                  <a:srgbClr val="404040"/>
                </a:solidFill>
              </a:rPr>
              <a:t>Sin Within</a:t>
            </a:r>
          </a:p>
        </p:txBody>
      </p:sp>
      <p:sp>
        <p:nvSpPr>
          <p:cNvPr id="35" name="Title 8"/>
          <p:cNvSpPr txBox="1">
            <a:spLocks/>
          </p:cNvSpPr>
          <p:nvPr/>
        </p:nvSpPr>
        <p:spPr>
          <a:xfrm>
            <a:off x="457200" y="477093"/>
            <a:ext cx="8229600" cy="1143000"/>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smtClean="0">
                <a:solidFill>
                  <a:srgbClr val="404040"/>
                </a:solidFill>
                <a:latin typeface="Cambria"/>
                <a:cs typeface="Cambria"/>
              </a:rPr>
              <a:t>2. We are assailed by many foes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155811031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3. We, therefore, live as…</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258295952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3. We, therefore, live as…</a:t>
            </a:r>
            <a:endParaRPr lang="en-US" sz="3600" dirty="0">
              <a:solidFill>
                <a:srgbClr val="404040"/>
              </a:solidFill>
              <a:latin typeface="Cambria"/>
              <a:cs typeface="Cambria"/>
            </a:endParaRPr>
          </a:p>
        </p:txBody>
      </p:sp>
      <p:sp>
        <p:nvSpPr>
          <p:cNvPr id="10" name="Content Placeholder 9"/>
          <p:cNvSpPr>
            <a:spLocks noGrp="1"/>
          </p:cNvSpPr>
          <p:nvPr>
            <p:ph idx="1"/>
          </p:nvPr>
        </p:nvSpPr>
        <p:spPr/>
        <p:txBody>
          <a:bodyPr>
            <a:noAutofit/>
          </a:bodyPr>
          <a:lstStyle/>
          <a:p>
            <a:pPr marL="571500" indent="-571500">
              <a:buFont typeface="+mj-lt"/>
              <a:buAutoNum type="romanLcPeriod"/>
            </a:pPr>
            <a:r>
              <a:rPr lang="en-US" dirty="0" smtClean="0">
                <a:solidFill>
                  <a:schemeClr val="tx1">
                    <a:lumMod val="75000"/>
                    <a:lumOff val="25000"/>
                  </a:schemeClr>
                </a:solidFill>
              </a:rPr>
              <a:t>Pilgrims on a journey </a:t>
            </a:r>
          </a:p>
          <a:p>
            <a:pPr marL="400050" lvl="1" indent="0">
              <a:buNone/>
            </a:pPr>
            <a:endParaRPr lang="en-US" dirty="0">
              <a:solidFill>
                <a:schemeClr val="tx1">
                  <a:lumMod val="75000"/>
                  <a:lumOff val="25000"/>
                </a:schemeClr>
              </a:solidFill>
            </a:endParaRPr>
          </a:p>
          <a:p>
            <a:pPr marL="857250" lvl="2" indent="0">
              <a:buNone/>
            </a:pPr>
            <a:r>
              <a:rPr lang="en-US" i="1" dirty="0">
                <a:solidFill>
                  <a:schemeClr val="tx1">
                    <a:lumMod val="75000"/>
                    <a:lumOff val="25000"/>
                  </a:schemeClr>
                </a:solidFill>
              </a:rPr>
              <a:t>Beloved, I beg you as sojourners and pilgrims, abstain from fleshly lusts which war against the </a:t>
            </a:r>
            <a:r>
              <a:rPr lang="en-US" i="1" dirty="0" smtClean="0">
                <a:solidFill>
                  <a:schemeClr val="tx1">
                    <a:lumMod val="75000"/>
                    <a:lumOff val="25000"/>
                  </a:schemeClr>
                </a:solidFill>
              </a:rPr>
              <a:t>soul</a:t>
            </a:r>
            <a:endParaRPr lang="en-US" i="1" dirty="0">
              <a:solidFill>
                <a:schemeClr val="tx1">
                  <a:lumMod val="75000"/>
                  <a:lumOff val="25000"/>
                </a:schemeClr>
              </a:solidFill>
            </a:endParaRPr>
          </a:p>
          <a:p>
            <a:pPr marL="800100" lvl="2" indent="0" algn="r">
              <a:buNone/>
            </a:pPr>
            <a:r>
              <a:rPr lang="en-US" sz="2000" dirty="0" smtClean="0">
                <a:solidFill>
                  <a:schemeClr val="tx1">
                    <a:lumMod val="75000"/>
                    <a:lumOff val="25000"/>
                  </a:schemeClr>
                </a:solidFill>
              </a:rPr>
              <a:t>--1 Peter 2:11, NKJV</a:t>
            </a:r>
          </a:p>
          <a:p>
            <a:pPr marL="514350" indent="-514350">
              <a:buAutoNum type="romanLcPeriod"/>
            </a:pPr>
            <a:endParaRPr lang="en-US" dirty="0">
              <a:solidFill>
                <a:schemeClr val="tx1">
                  <a:lumMod val="75000"/>
                  <a:lumOff val="25000"/>
                </a:schemeClr>
              </a:solidFill>
            </a:endParaRPr>
          </a:p>
          <a:p>
            <a:pPr marL="400050" lvl="1" indent="0">
              <a:buNone/>
            </a:pPr>
            <a:endParaRPr lang="en-US" dirty="0" smtClean="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366174965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3. We, therefore, live as…</a:t>
            </a:r>
            <a:endParaRPr lang="en-US" sz="3600" dirty="0">
              <a:solidFill>
                <a:srgbClr val="404040"/>
              </a:solidFill>
              <a:latin typeface="Cambria"/>
              <a:cs typeface="Cambria"/>
            </a:endParaRPr>
          </a:p>
        </p:txBody>
      </p:sp>
      <p:sp>
        <p:nvSpPr>
          <p:cNvPr id="10" name="Content Placeholder 9"/>
          <p:cNvSpPr>
            <a:spLocks noGrp="1"/>
          </p:cNvSpPr>
          <p:nvPr>
            <p:ph idx="1"/>
          </p:nvPr>
        </p:nvSpPr>
        <p:spPr/>
        <p:txBody>
          <a:bodyPr>
            <a:noAutofit/>
          </a:bodyPr>
          <a:lstStyle/>
          <a:p>
            <a:pPr marL="571500" indent="-571500">
              <a:buFont typeface="+mj-lt"/>
              <a:buAutoNum type="romanLcPeriod"/>
            </a:pPr>
            <a:r>
              <a:rPr lang="en-US" dirty="0" smtClean="0">
                <a:solidFill>
                  <a:schemeClr val="tx1">
                    <a:lumMod val="75000"/>
                    <a:lumOff val="25000"/>
                  </a:schemeClr>
                </a:solidFill>
              </a:rPr>
              <a:t>Pilgrims on a journey </a:t>
            </a:r>
          </a:p>
          <a:p>
            <a:pPr marL="400050" lvl="1" indent="0">
              <a:buNone/>
            </a:pPr>
            <a:endParaRPr lang="en-US" dirty="0">
              <a:solidFill>
                <a:schemeClr val="tx1">
                  <a:lumMod val="75000"/>
                  <a:lumOff val="25000"/>
                </a:schemeClr>
              </a:solidFill>
            </a:endParaRPr>
          </a:p>
          <a:p>
            <a:pPr marL="857250" lvl="2" indent="0">
              <a:buNone/>
            </a:pPr>
            <a:r>
              <a:rPr lang="en-US" i="1" dirty="0">
                <a:solidFill>
                  <a:schemeClr val="tx1">
                    <a:lumMod val="75000"/>
                    <a:lumOff val="25000"/>
                  </a:schemeClr>
                </a:solidFill>
              </a:rPr>
              <a:t>These all died in faith, not having received the promises, but having seen them afar off were assured of them, embraced them and confessed that they were strangers and pilgrims on the earth. </a:t>
            </a:r>
          </a:p>
          <a:p>
            <a:pPr marL="800100" lvl="2" indent="0" algn="r">
              <a:buNone/>
            </a:pPr>
            <a:r>
              <a:rPr lang="en-US" sz="2000" dirty="0" smtClean="0">
                <a:solidFill>
                  <a:schemeClr val="tx1">
                    <a:lumMod val="75000"/>
                    <a:lumOff val="25000"/>
                  </a:schemeClr>
                </a:solidFill>
              </a:rPr>
              <a:t>--Hebrews 11:13, NKJV</a:t>
            </a:r>
          </a:p>
          <a:p>
            <a:pPr marL="514350" indent="-514350">
              <a:buAutoNum type="romanLcPeriod"/>
            </a:pPr>
            <a:endParaRPr lang="en-US" dirty="0">
              <a:solidFill>
                <a:schemeClr val="tx1">
                  <a:lumMod val="75000"/>
                  <a:lumOff val="25000"/>
                </a:schemeClr>
              </a:solidFill>
            </a:endParaRPr>
          </a:p>
          <a:p>
            <a:pPr marL="400050" lvl="1" indent="0">
              <a:buNone/>
            </a:pPr>
            <a:endParaRPr lang="en-US" dirty="0" smtClean="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366174965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3. We, therefore, live as…</a:t>
            </a:r>
            <a:endParaRPr lang="en-US" sz="3600" dirty="0">
              <a:solidFill>
                <a:srgbClr val="404040"/>
              </a:solidFill>
              <a:latin typeface="Cambria"/>
              <a:cs typeface="Cambria"/>
            </a:endParaRPr>
          </a:p>
        </p:txBody>
      </p:sp>
      <p:sp>
        <p:nvSpPr>
          <p:cNvPr id="10" name="Content Placeholder 9"/>
          <p:cNvSpPr>
            <a:spLocks noGrp="1"/>
          </p:cNvSpPr>
          <p:nvPr>
            <p:ph idx="1"/>
          </p:nvPr>
        </p:nvSpPr>
        <p:spPr/>
        <p:txBody>
          <a:bodyPr>
            <a:noAutofit/>
          </a:bodyPr>
          <a:lstStyle/>
          <a:p>
            <a:pPr marL="571500" indent="-571500">
              <a:buFont typeface="+mj-lt"/>
              <a:buAutoNum type="romanLcPeriod" startAt="2"/>
            </a:pPr>
            <a:r>
              <a:rPr lang="en-US" dirty="0" smtClean="0">
                <a:solidFill>
                  <a:schemeClr val="tx1">
                    <a:lumMod val="75000"/>
                    <a:lumOff val="25000"/>
                  </a:schemeClr>
                </a:solidFill>
              </a:rPr>
              <a:t>Athletes in a race </a:t>
            </a:r>
          </a:p>
          <a:p>
            <a:pPr marL="400050" lvl="1" indent="0">
              <a:buNone/>
            </a:pPr>
            <a:endParaRPr lang="en-US" dirty="0">
              <a:solidFill>
                <a:schemeClr val="tx1">
                  <a:lumMod val="75000"/>
                  <a:lumOff val="25000"/>
                </a:schemeClr>
              </a:solidFill>
            </a:endParaRPr>
          </a:p>
          <a:p>
            <a:pPr marL="914400" lvl="2" indent="0">
              <a:buNone/>
            </a:pPr>
            <a:r>
              <a:rPr lang="en-US" i="1" dirty="0" smtClean="0">
                <a:solidFill>
                  <a:schemeClr val="tx1">
                    <a:lumMod val="75000"/>
                    <a:lumOff val="25000"/>
                  </a:schemeClr>
                </a:solidFill>
              </a:rPr>
              <a:t>Therefore</a:t>
            </a:r>
            <a:r>
              <a:rPr lang="en-US" i="1" dirty="0">
                <a:solidFill>
                  <a:schemeClr val="tx1">
                    <a:lumMod val="75000"/>
                    <a:lumOff val="25000"/>
                  </a:schemeClr>
                </a:solidFill>
              </a:rPr>
              <a:t>, since we are surrounded by so great a cloud of witnesses, let us also lay aside every weight, and sin which clings so closely, and let us run with endurance the race that is set before </a:t>
            </a:r>
            <a:r>
              <a:rPr lang="en-US" i="1" dirty="0" smtClean="0">
                <a:solidFill>
                  <a:schemeClr val="tx1">
                    <a:lumMod val="75000"/>
                    <a:lumOff val="25000"/>
                  </a:schemeClr>
                </a:solidFill>
              </a:rPr>
              <a:t>us, 2 looking </a:t>
            </a:r>
            <a:r>
              <a:rPr lang="en-US" i="1" dirty="0">
                <a:solidFill>
                  <a:schemeClr val="tx1">
                    <a:lumMod val="75000"/>
                    <a:lumOff val="25000"/>
                  </a:schemeClr>
                </a:solidFill>
              </a:rPr>
              <a:t>to Jesus, the founder and perfecter of our faith, who for the joy that was set before him endured the cross, despising the shame, and is seated at the right hand of the throne of God. </a:t>
            </a:r>
          </a:p>
          <a:p>
            <a:pPr marL="800100" lvl="2" indent="0" algn="r">
              <a:buNone/>
            </a:pPr>
            <a:r>
              <a:rPr lang="en-US" sz="2000" dirty="0" smtClean="0">
                <a:solidFill>
                  <a:schemeClr val="tx1">
                    <a:lumMod val="75000"/>
                    <a:lumOff val="25000"/>
                  </a:schemeClr>
                </a:solidFill>
              </a:rPr>
              <a:t>--Hebrews 12:1-2</a:t>
            </a:r>
          </a:p>
          <a:p>
            <a:pPr marL="514350" indent="-514350">
              <a:buAutoNum type="romanLcPeriod" startAt="2"/>
            </a:pPr>
            <a:endParaRPr lang="en-US" dirty="0">
              <a:solidFill>
                <a:schemeClr val="tx1">
                  <a:lumMod val="75000"/>
                  <a:lumOff val="25000"/>
                </a:schemeClr>
              </a:solidFill>
            </a:endParaRPr>
          </a:p>
          <a:p>
            <a:pPr marL="400050" lvl="1" indent="0">
              <a:buNone/>
            </a:pPr>
            <a:endParaRPr lang="en-US" dirty="0" smtClean="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117116441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3. We, therefore, live as…</a:t>
            </a:r>
            <a:endParaRPr lang="en-US" sz="3600" dirty="0">
              <a:solidFill>
                <a:srgbClr val="404040"/>
              </a:solidFill>
              <a:latin typeface="Cambria"/>
              <a:cs typeface="Cambria"/>
            </a:endParaRPr>
          </a:p>
        </p:txBody>
      </p:sp>
      <p:sp>
        <p:nvSpPr>
          <p:cNvPr id="10" name="Content Placeholder 9"/>
          <p:cNvSpPr>
            <a:spLocks noGrp="1"/>
          </p:cNvSpPr>
          <p:nvPr>
            <p:ph idx="1"/>
          </p:nvPr>
        </p:nvSpPr>
        <p:spPr/>
        <p:txBody>
          <a:bodyPr>
            <a:noAutofit/>
          </a:bodyPr>
          <a:lstStyle/>
          <a:p>
            <a:pPr marL="571500" indent="-571500">
              <a:buFont typeface="+mj-lt"/>
              <a:buAutoNum type="romanLcPeriod" startAt="2"/>
            </a:pPr>
            <a:r>
              <a:rPr lang="en-US" dirty="0" smtClean="0">
                <a:solidFill>
                  <a:schemeClr val="tx1">
                    <a:lumMod val="75000"/>
                    <a:lumOff val="25000"/>
                  </a:schemeClr>
                </a:solidFill>
              </a:rPr>
              <a:t>Athletes in a race </a:t>
            </a:r>
          </a:p>
          <a:p>
            <a:pPr marL="400050" lvl="1" indent="0">
              <a:buNone/>
            </a:pPr>
            <a:endParaRPr lang="en-US" dirty="0">
              <a:solidFill>
                <a:schemeClr val="tx1">
                  <a:lumMod val="75000"/>
                  <a:lumOff val="25000"/>
                </a:schemeClr>
              </a:solidFill>
            </a:endParaRPr>
          </a:p>
          <a:p>
            <a:pPr marL="800100" lvl="2" indent="0">
              <a:buNone/>
            </a:pPr>
            <a:r>
              <a:rPr lang="en-US" i="1" dirty="0">
                <a:solidFill>
                  <a:schemeClr val="tx1">
                    <a:lumMod val="75000"/>
                    <a:lumOff val="25000"/>
                  </a:schemeClr>
                </a:solidFill>
              </a:rPr>
              <a:t>Do you not know that in a race all the runners run, but only one receives the prize? So run that you may obtain </a:t>
            </a:r>
            <a:r>
              <a:rPr lang="en-US" i="1" dirty="0" smtClean="0">
                <a:solidFill>
                  <a:schemeClr val="tx1">
                    <a:lumMod val="75000"/>
                    <a:lumOff val="25000"/>
                  </a:schemeClr>
                </a:solidFill>
              </a:rPr>
              <a:t>it. 25 Every </a:t>
            </a:r>
            <a:r>
              <a:rPr lang="en-US" i="1" dirty="0">
                <a:solidFill>
                  <a:schemeClr val="tx1">
                    <a:lumMod val="75000"/>
                    <a:lumOff val="25000"/>
                  </a:schemeClr>
                </a:solidFill>
              </a:rPr>
              <a:t>athlete exercises self-control in all things. They do it to receive a perishable wreath, but we an </a:t>
            </a:r>
            <a:r>
              <a:rPr lang="en-US" i="1" dirty="0" smtClean="0">
                <a:solidFill>
                  <a:schemeClr val="tx1">
                    <a:lumMod val="75000"/>
                    <a:lumOff val="25000"/>
                  </a:schemeClr>
                </a:solidFill>
              </a:rPr>
              <a:t>imperishable. 26 So </a:t>
            </a:r>
            <a:r>
              <a:rPr lang="en-US" i="1" dirty="0">
                <a:solidFill>
                  <a:schemeClr val="tx1">
                    <a:lumMod val="75000"/>
                    <a:lumOff val="25000"/>
                  </a:schemeClr>
                </a:solidFill>
              </a:rPr>
              <a:t>I do not run aimlessly; I do not box as one beating the </a:t>
            </a:r>
            <a:r>
              <a:rPr lang="en-US" i="1" dirty="0" smtClean="0">
                <a:solidFill>
                  <a:schemeClr val="tx1">
                    <a:lumMod val="75000"/>
                    <a:lumOff val="25000"/>
                  </a:schemeClr>
                </a:solidFill>
              </a:rPr>
              <a:t>air. 27 But </a:t>
            </a:r>
            <a:r>
              <a:rPr lang="en-US" i="1" dirty="0">
                <a:solidFill>
                  <a:schemeClr val="tx1">
                    <a:lumMod val="75000"/>
                    <a:lumOff val="25000"/>
                  </a:schemeClr>
                </a:solidFill>
              </a:rPr>
              <a:t>I discipline my body and keep it under control, lest after preaching to others I myself should be disqualified. </a:t>
            </a:r>
            <a:endParaRPr lang="en-US" i="1" dirty="0" smtClean="0">
              <a:solidFill>
                <a:schemeClr val="tx1">
                  <a:lumMod val="75000"/>
                  <a:lumOff val="25000"/>
                </a:schemeClr>
              </a:solidFill>
            </a:endParaRPr>
          </a:p>
          <a:p>
            <a:pPr marL="800100" lvl="2" indent="0" algn="r">
              <a:buNone/>
            </a:pPr>
            <a:r>
              <a:rPr lang="en-US" dirty="0" smtClean="0">
                <a:solidFill>
                  <a:schemeClr val="tx1">
                    <a:lumMod val="75000"/>
                    <a:lumOff val="25000"/>
                  </a:schemeClr>
                </a:solidFill>
              </a:rPr>
              <a:t>--1 Corinthians 9:24-27</a:t>
            </a:r>
            <a:endParaRPr lang="en-US" dirty="0">
              <a:solidFill>
                <a:schemeClr val="tx1">
                  <a:lumMod val="75000"/>
                  <a:lumOff val="25000"/>
                </a:schemeClr>
              </a:solidFill>
            </a:endParaRPr>
          </a:p>
          <a:p>
            <a:pPr marL="400050" lvl="1" indent="0">
              <a:buNone/>
            </a:pPr>
            <a:endParaRPr lang="en-US" dirty="0" smtClean="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143851623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3. We, therefore, live as…</a:t>
            </a:r>
            <a:endParaRPr lang="en-US" sz="3600" dirty="0">
              <a:solidFill>
                <a:srgbClr val="404040"/>
              </a:solidFill>
              <a:latin typeface="Cambria"/>
              <a:cs typeface="Cambria"/>
            </a:endParaRPr>
          </a:p>
        </p:txBody>
      </p:sp>
      <p:sp>
        <p:nvSpPr>
          <p:cNvPr id="10" name="Content Placeholder 9"/>
          <p:cNvSpPr>
            <a:spLocks noGrp="1"/>
          </p:cNvSpPr>
          <p:nvPr>
            <p:ph idx="1"/>
          </p:nvPr>
        </p:nvSpPr>
        <p:spPr/>
        <p:txBody>
          <a:bodyPr>
            <a:noAutofit/>
          </a:bodyPr>
          <a:lstStyle/>
          <a:p>
            <a:pPr marL="571500" indent="-571500">
              <a:buFont typeface="+mj-lt"/>
              <a:buAutoNum type="romanLcPeriod" startAt="2"/>
            </a:pPr>
            <a:r>
              <a:rPr lang="en-US" dirty="0" smtClean="0">
                <a:solidFill>
                  <a:schemeClr val="tx1">
                    <a:lumMod val="75000"/>
                    <a:lumOff val="25000"/>
                  </a:schemeClr>
                </a:solidFill>
              </a:rPr>
              <a:t>Athletes in a race </a:t>
            </a:r>
          </a:p>
          <a:p>
            <a:pPr marL="400050" lvl="1" indent="0">
              <a:buNone/>
            </a:pPr>
            <a:endParaRPr lang="en-US" dirty="0">
              <a:solidFill>
                <a:schemeClr val="tx1">
                  <a:lumMod val="75000"/>
                  <a:lumOff val="25000"/>
                </a:schemeClr>
              </a:solidFill>
            </a:endParaRPr>
          </a:p>
          <a:p>
            <a:pPr marL="800100" lvl="2" indent="0">
              <a:buNone/>
            </a:pPr>
            <a:r>
              <a:rPr lang="en-US" i="1" dirty="0">
                <a:solidFill>
                  <a:schemeClr val="tx1">
                    <a:lumMod val="75000"/>
                    <a:lumOff val="25000"/>
                  </a:schemeClr>
                </a:solidFill>
              </a:rPr>
              <a:t>Not that I have already obtained this or am already perfect, but I press on to make it my own, because Christ Jesus has made me his </a:t>
            </a:r>
            <a:r>
              <a:rPr lang="en-US" i="1" dirty="0" smtClean="0">
                <a:solidFill>
                  <a:schemeClr val="tx1">
                    <a:lumMod val="75000"/>
                    <a:lumOff val="25000"/>
                  </a:schemeClr>
                </a:solidFill>
              </a:rPr>
              <a:t>own. 13 Brothers</a:t>
            </a:r>
            <a:r>
              <a:rPr lang="en-US" i="1" dirty="0">
                <a:solidFill>
                  <a:schemeClr val="tx1">
                    <a:lumMod val="75000"/>
                    <a:lumOff val="25000"/>
                  </a:schemeClr>
                </a:solidFill>
              </a:rPr>
              <a:t>, I do not consider that I have made it my own. But one thing I do: forgetting what lies behind and straining forward to what lies ahead</a:t>
            </a:r>
            <a:r>
              <a:rPr lang="en-US" i="1" dirty="0" smtClean="0">
                <a:solidFill>
                  <a:schemeClr val="tx1">
                    <a:lumMod val="75000"/>
                    <a:lumOff val="25000"/>
                  </a:schemeClr>
                </a:solidFill>
              </a:rPr>
              <a:t>,14 I </a:t>
            </a:r>
            <a:r>
              <a:rPr lang="en-US" i="1" dirty="0">
                <a:solidFill>
                  <a:schemeClr val="tx1">
                    <a:lumMod val="75000"/>
                    <a:lumOff val="25000"/>
                  </a:schemeClr>
                </a:solidFill>
              </a:rPr>
              <a:t>press on toward the goal for the prize of the upward call of God in Christ Jesus. </a:t>
            </a:r>
          </a:p>
          <a:p>
            <a:pPr marL="800100" lvl="2" indent="0" algn="r">
              <a:buNone/>
            </a:pPr>
            <a:r>
              <a:rPr lang="en-US" dirty="0" smtClean="0">
                <a:solidFill>
                  <a:schemeClr val="tx1">
                    <a:lumMod val="75000"/>
                    <a:lumOff val="25000"/>
                  </a:schemeClr>
                </a:solidFill>
              </a:rPr>
              <a:t>--Philippians 3:12-14</a:t>
            </a:r>
            <a:endParaRPr lang="en-US" dirty="0">
              <a:solidFill>
                <a:schemeClr val="tx1">
                  <a:lumMod val="75000"/>
                  <a:lumOff val="25000"/>
                </a:schemeClr>
              </a:solidFill>
            </a:endParaRPr>
          </a:p>
          <a:p>
            <a:pPr marL="400050" lvl="1" indent="0">
              <a:buNone/>
            </a:pPr>
            <a:endParaRPr lang="en-US" dirty="0" smtClean="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5027248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3. We, therefore, live as…</a:t>
            </a:r>
            <a:endParaRPr lang="en-US" sz="3600" dirty="0">
              <a:solidFill>
                <a:srgbClr val="404040"/>
              </a:solidFill>
              <a:latin typeface="Cambria"/>
              <a:cs typeface="Cambria"/>
            </a:endParaRPr>
          </a:p>
        </p:txBody>
      </p:sp>
      <p:sp>
        <p:nvSpPr>
          <p:cNvPr id="10" name="Content Placeholder 9"/>
          <p:cNvSpPr>
            <a:spLocks noGrp="1"/>
          </p:cNvSpPr>
          <p:nvPr>
            <p:ph idx="1"/>
          </p:nvPr>
        </p:nvSpPr>
        <p:spPr/>
        <p:txBody>
          <a:bodyPr>
            <a:noAutofit/>
          </a:bodyPr>
          <a:lstStyle/>
          <a:p>
            <a:pPr marL="571500" indent="-571500">
              <a:buFont typeface="+mj-lt"/>
              <a:buAutoNum type="romanLcPeriod" startAt="3"/>
            </a:pPr>
            <a:r>
              <a:rPr lang="en-US" dirty="0" smtClean="0">
                <a:solidFill>
                  <a:schemeClr val="tx1">
                    <a:lumMod val="75000"/>
                    <a:lumOff val="25000"/>
                  </a:schemeClr>
                </a:solidFill>
              </a:rPr>
              <a:t>Soldiers in a battle</a:t>
            </a:r>
          </a:p>
          <a:p>
            <a:pPr marL="400050" lvl="1" indent="0">
              <a:buNone/>
            </a:pPr>
            <a:endParaRPr lang="en-US" dirty="0">
              <a:solidFill>
                <a:schemeClr val="tx1">
                  <a:lumMod val="75000"/>
                  <a:lumOff val="25000"/>
                </a:schemeClr>
              </a:solidFill>
            </a:endParaRPr>
          </a:p>
          <a:p>
            <a:pPr marL="914400" lvl="2" indent="0">
              <a:buNone/>
            </a:pPr>
            <a:r>
              <a:rPr lang="en-US" i="1" dirty="0">
                <a:solidFill>
                  <a:schemeClr val="tx1">
                    <a:lumMod val="75000"/>
                    <a:lumOff val="25000"/>
                  </a:schemeClr>
                </a:solidFill>
              </a:rPr>
              <a:t>Share in suffering as a good soldier of Christ Jesus. 4 </a:t>
            </a:r>
            <a:r>
              <a:rPr lang="en-US" i="1" dirty="0" smtClean="0">
                <a:solidFill>
                  <a:schemeClr val="tx1">
                    <a:lumMod val="75000"/>
                    <a:lumOff val="25000"/>
                  </a:schemeClr>
                </a:solidFill>
              </a:rPr>
              <a:t>No </a:t>
            </a:r>
            <a:r>
              <a:rPr lang="en-US" i="1" dirty="0">
                <a:solidFill>
                  <a:schemeClr val="tx1">
                    <a:lumMod val="75000"/>
                    <a:lumOff val="25000"/>
                  </a:schemeClr>
                </a:solidFill>
              </a:rPr>
              <a:t>soldier gets entangled in civilian pursuits, since his aim is to please the one who enlisted him. </a:t>
            </a:r>
          </a:p>
          <a:p>
            <a:pPr marL="800100" lvl="2" indent="0" algn="r">
              <a:buNone/>
            </a:pPr>
            <a:r>
              <a:rPr lang="en-US" sz="2000" dirty="0" smtClean="0">
                <a:solidFill>
                  <a:schemeClr val="tx1">
                    <a:lumMod val="75000"/>
                    <a:lumOff val="25000"/>
                  </a:schemeClr>
                </a:solidFill>
              </a:rPr>
              <a:t>--2 Timothy 2:3-4</a:t>
            </a:r>
          </a:p>
          <a:p>
            <a:pPr marL="514350" indent="-514350">
              <a:buAutoNum type="romanLcPeriod" startAt="3"/>
            </a:pPr>
            <a:endParaRPr lang="en-US" dirty="0">
              <a:solidFill>
                <a:schemeClr val="tx1">
                  <a:lumMod val="75000"/>
                  <a:lumOff val="25000"/>
                </a:schemeClr>
              </a:solidFill>
            </a:endParaRPr>
          </a:p>
          <a:p>
            <a:pPr marL="400050" lvl="1" indent="0">
              <a:buNone/>
            </a:pPr>
            <a:endParaRPr lang="en-US" dirty="0" smtClean="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140744595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3. We, therefore, live as…</a:t>
            </a:r>
            <a:endParaRPr lang="en-US" sz="3600" dirty="0">
              <a:solidFill>
                <a:srgbClr val="404040"/>
              </a:solidFill>
              <a:latin typeface="Cambria"/>
              <a:cs typeface="Cambria"/>
            </a:endParaRPr>
          </a:p>
        </p:txBody>
      </p:sp>
      <p:sp>
        <p:nvSpPr>
          <p:cNvPr id="10" name="Content Placeholder 9"/>
          <p:cNvSpPr>
            <a:spLocks noGrp="1"/>
          </p:cNvSpPr>
          <p:nvPr>
            <p:ph idx="1"/>
          </p:nvPr>
        </p:nvSpPr>
        <p:spPr/>
        <p:txBody>
          <a:bodyPr>
            <a:noAutofit/>
          </a:bodyPr>
          <a:lstStyle/>
          <a:p>
            <a:pPr marL="571500" indent="-571500">
              <a:buFont typeface="+mj-lt"/>
              <a:buAutoNum type="romanLcPeriod" startAt="3"/>
            </a:pPr>
            <a:r>
              <a:rPr lang="en-US" dirty="0" smtClean="0">
                <a:solidFill>
                  <a:schemeClr val="tx1">
                    <a:lumMod val="75000"/>
                    <a:lumOff val="25000"/>
                  </a:schemeClr>
                </a:solidFill>
              </a:rPr>
              <a:t>Soldiers in a battle</a:t>
            </a:r>
          </a:p>
          <a:p>
            <a:pPr marL="400050" lvl="1" indent="0">
              <a:buNone/>
            </a:pPr>
            <a:endParaRPr lang="en-US" dirty="0">
              <a:solidFill>
                <a:schemeClr val="tx1">
                  <a:lumMod val="75000"/>
                  <a:lumOff val="25000"/>
                </a:schemeClr>
              </a:solidFill>
            </a:endParaRPr>
          </a:p>
          <a:p>
            <a:pPr marL="914400" lvl="2" indent="0">
              <a:buNone/>
            </a:pPr>
            <a:r>
              <a:rPr lang="en-US" i="1" dirty="0">
                <a:solidFill>
                  <a:schemeClr val="tx1">
                    <a:lumMod val="75000"/>
                    <a:lumOff val="25000"/>
                  </a:schemeClr>
                </a:solidFill>
              </a:rPr>
              <a:t>For though we walk in the flesh, we are not waging war according to the flesh. 4 	For the weapons of our warfare are not of the flesh but have divine power to destroy strongholds. </a:t>
            </a:r>
            <a:endParaRPr lang="en-US" i="1" dirty="0" smtClean="0">
              <a:solidFill>
                <a:schemeClr val="tx1">
                  <a:lumMod val="75000"/>
                  <a:lumOff val="25000"/>
                </a:schemeClr>
              </a:solidFill>
            </a:endParaRPr>
          </a:p>
          <a:p>
            <a:pPr marL="914400" lvl="2" indent="0" algn="r">
              <a:buNone/>
            </a:pPr>
            <a:r>
              <a:rPr lang="en-US" sz="2000" dirty="0" smtClean="0">
                <a:solidFill>
                  <a:schemeClr val="tx1">
                    <a:lumMod val="75000"/>
                    <a:lumOff val="25000"/>
                  </a:schemeClr>
                </a:solidFill>
              </a:rPr>
              <a:t>--2 Corinthians 10:3-4</a:t>
            </a:r>
          </a:p>
          <a:p>
            <a:pPr marL="514350" indent="-514350">
              <a:buAutoNum type="romanLcPeriod" startAt="3"/>
            </a:pPr>
            <a:endParaRPr lang="en-US" dirty="0">
              <a:solidFill>
                <a:schemeClr val="tx1">
                  <a:lumMod val="75000"/>
                  <a:lumOff val="25000"/>
                </a:schemeClr>
              </a:solidFill>
            </a:endParaRPr>
          </a:p>
          <a:p>
            <a:pPr marL="400050" lvl="1" indent="0">
              <a:buNone/>
            </a:pPr>
            <a:endParaRPr lang="en-US" dirty="0" smtClean="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56264836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3. We, therefore, live as…</a:t>
            </a:r>
            <a:endParaRPr lang="en-US" sz="3600" dirty="0">
              <a:solidFill>
                <a:srgbClr val="404040"/>
              </a:solidFill>
              <a:latin typeface="Cambria"/>
              <a:cs typeface="Cambria"/>
            </a:endParaRPr>
          </a:p>
        </p:txBody>
      </p:sp>
      <p:sp>
        <p:nvSpPr>
          <p:cNvPr id="10" name="Content Placeholder 9"/>
          <p:cNvSpPr>
            <a:spLocks noGrp="1"/>
          </p:cNvSpPr>
          <p:nvPr>
            <p:ph idx="1"/>
          </p:nvPr>
        </p:nvSpPr>
        <p:spPr/>
        <p:txBody>
          <a:bodyPr>
            <a:noAutofit/>
          </a:bodyPr>
          <a:lstStyle/>
          <a:p>
            <a:pPr marL="571500" indent="-571500">
              <a:buFont typeface="+mj-lt"/>
              <a:buAutoNum type="romanLcPeriod" startAt="3"/>
            </a:pPr>
            <a:r>
              <a:rPr lang="en-US" dirty="0" smtClean="0">
                <a:solidFill>
                  <a:schemeClr val="tx1">
                    <a:lumMod val="75000"/>
                    <a:lumOff val="25000"/>
                  </a:schemeClr>
                </a:solidFill>
              </a:rPr>
              <a:t>Soldiers in a battle</a:t>
            </a:r>
          </a:p>
          <a:p>
            <a:pPr marL="400050" lvl="1" indent="0">
              <a:buNone/>
            </a:pPr>
            <a:endParaRPr lang="en-US" sz="1800" dirty="0">
              <a:solidFill>
                <a:schemeClr val="tx1">
                  <a:lumMod val="75000"/>
                  <a:lumOff val="25000"/>
                </a:schemeClr>
              </a:solidFill>
            </a:endParaRPr>
          </a:p>
          <a:p>
            <a:pPr marL="914400" lvl="2" indent="0">
              <a:buNone/>
            </a:pPr>
            <a:r>
              <a:rPr lang="en-US" i="1" dirty="0">
                <a:solidFill>
                  <a:schemeClr val="tx1">
                    <a:lumMod val="75000"/>
                    <a:lumOff val="25000"/>
                  </a:schemeClr>
                </a:solidFill>
              </a:rPr>
              <a:t>Therefore take up the whole armor of God, that you may be able to withstand in the evil day, and having done all, to stand </a:t>
            </a:r>
            <a:r>
              <a:rPr lang="en-US" i="1" dirty="0" smtClean="0">
                <a:solidFill>
                  <a:schemeClr val="tx1">
                    <a:lumMod val="75000"/>
                    <a:lumOff val="25000"/>
                  </a:schemeClr>
                </a:solidFill>
              </a:rPr>
              <a:t>firm. 14 Stand </a:t>
            </a:r>
            <a:r>
              <a:rPr lang="en-US" i="1" dirty="0">
                <a:solidFill>
                  <a:schemeClr val="tx1">
                    <a:lumMod val="75000"/>
                    <a:lumOff val="25000"/>
                  </a:schemeClr>
                </a:solidFill>
              </a:rPr>
              <a:t>therefore, having fastened on the belt of truth, and having put on the breastplate of </a:t>
            </a:r>
            <a:r>
              <a:rPr lang="en-US" i="1" dirty="0" smtClean="0">
                <a:solidFill>
                  <a:schemeClr val="tx1">
                    <a:lumMod val="75000"/>
                    <a:lumOff val="25000"/>
                  </a:schemeClr>
                </a:solidFill>
              </a:rPr>
              <a:t>righteousness, 15 and</a:t>
            </a:r>
            <a:r>
              <a:rPr lang="en-US" i="1" dirty="0">
                <a:solidFill>
                  <a:schemeClr val="tx1">
                    <a:lumMod val="75000"/>
                    <a:lumOff val="25000"/>
                  </a:schemeClr>
                </a:solidFill>
              </a:rPr>
              <a:t>, as shoes for your feet, having put on the readiness given by the gospel of </a:t>
            </a:r>
            <a:r>
              <a:rPr lang="en-US" i="1" dirty="0" smtClean="0">
                <a:solidFill>
                  <a:schemeClr val="tx1">
                    <a:lumMod val="75000"/>
                    <a:lumOff val="25000"/>
                  </a:schemeClr>
                </a:solidFill>
              </a:rPr>
              <a:t>peace. 16 In </a:t>
            </a:r>
            <a:r>
              <a:rPr lang="en-US" i="1" dirty="0">
                <a:solidFill>
                  <a:schemeClr val="tx1">
                    <a:lumMod val="75000"/>
                    <a:lumOff val="25000"/>
                  </a:schemeClr>
                </a:solidFill>
              </a:rPr>
              <a:t>all circumstances take up the shield of faith, with which you can extinguish all the flaming darts of the evil </a:t>
            </a:r>
            <a:r>
              <a:rPr lang="en-US" i="1" dirty="0" smtClean="0">
                <a:solidFill>
                  <a:schemeClr val="tx1">
                    <a:lumMod val="75000"/>
                    <a:lumOff val="25000"/>
                  </a:schemeClr>
                </a:solidFill>
              </a:rPr>
              <a:t>one; 17 and </a:t>
            </a:r>
            <a:r>
              <a:rPr lang="en-US" i="1" dirty="0">
                <a:solidFill>
                  <a:schemeClr val="tx1">
                    <a:lumMod val="75000"/>
                    <a:lumOff val="25000"/>
                  </a:schemeClr>
                </a:solidFill>
              </a:rPr>
              <a:t>take the helmet of salvation, and the sword of the Spirit, which is the word of God</a:t>
            </a:r>
          </a:p>
          <a:p>
            <a:pPr marL="914400" lvl="2" indent="0" algn="r">
              <a:buNone/>
            </a:pPr>
            <a:r>
              <a:rPr lang="en-US" sz="2000" dirty="0" smtClean="0">
                <a:solidFill>
                  <a:schemeClr val="tx1">
                    <a:lumMod val="75000"/>
                    <a:lumOff val="25000"/>
                  </a:schemeClr>
                </a:solidFill>
              </a:rPr>
              <a:t>--Ephesians 6:13-17</a:t>
            </a:r>
          </a:p>
          <a:p>
            <a:pPr marL="514350" indent="-514350">
              <a:buAutoNum type="romanLcPeriod" startAt="3"/>
            </a:pPr>
            <a:endParaRPr lang="en-US" dirty="0">
              <a:solidFill>
                <a:schemeClr val="tx1">
                  <a:lumMod val="75000"/>
                  <a:lumOff val="25000"/>
                </a:schemeClr>
              </a:solidFill>
            </a:endParaRPr>
          </a:p>
          <a:p>
            <a:pPr marL="400050" lvl="1" indent="0">
              <a:buNone/>
            </a:pPr>
            <a:endParaRPr lang="en-US" dirty="0" smtClean="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420608150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1. We live in the overlap of the ages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109794525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Application </a:t>
            </a:r>
            <a:endParaRPr lang="en-US" sz="3600" dirty="0">
              <a:solidFill>
                <a:srgbClr val="404040"/>
              </a:solidFill>
              <a:latin typeface="Cambria"/>
              <a:cs typeface="Cambria"/>
            </a:endParaRPr>
          </a:p>
        </p:txBody>
      </p:sp>
      <p:sp>
        <p:nvSpPr>
          <p:cNvPr id="10" name="Content Placeholder 9"/>
          <p:cNvSpPr>
            <a:spLocks noGrp="1"/>
          </p:cNvSpPr>
          <p:nvPr>
            <p:ph idx="1"/>
          </p:nvPr>
        </p:nvSpPr>
        <p:spPr/>
        <p:txBody>
          <a:bodyPr>
            <a:noAutofit/>
          </a:bodyPr>
          <a:lstStyle/>
          <a:p>
            <a:pPr marL="0" indent="0">
              <a:buNone/>
            </a:pPr>
            <a:r>
              <a:rPr lang="en-US" dirty="0" smtClean="0">
                <a:solidFill>
                  <a:schemeClr val="tx1">
                    <a:lumMod val="75000"/>
                    <a:lumOff val="25000"/>
                  </a:schemeClr>
                </a:solidFill>
              </a:rPr>
              <a:t>These pictures teach us several things: </a:t>
            </a:r>
          </a:p>
          <a:p>
            <a:pPr marL="981075" lvl="1" indent="-512763">
              <a:buFont typeface="Courier New"/>
              <a:buChar char="o"/>
            </a:pPr>
            <a:endParaRPr lang="en-US" dirty="0">
              <a:solidFill>
                <a:schemeClr val="tx1">
                  <a:lumMod val="75000"/>
                  <a:lumOff val="25000"/>
                </a:schemeClr>
              </a:solidFill>
            </a:endParaRPr>
          </a:p>
          <a:p>
            <a:pPr marL="400050" lvl="1" indent="0">
              <a:buNone/>
            </a:pPr>
            <a:endParaRPr lang="en-US" dirty="0" smtClean="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247671212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Application </a:t>
            </a:r>
            <a:endParaRPr lang="en-US" sz="3600" dirty="0">
              <a:solidFill>
                <a:srgbClr val="404040"/>
              </a:solidFill>
              <a:latin typeface="Cambria"/>
              <a:cs typeface="Cambria"/>
            </a:endParaRPr>
          </a:p>
        </p:txBody>
      </p:sp>
      <p:sp>
        <p:nvSpPr>
          <p:cNvPr id="10" name="Content Placeholder 9"/>
          <p:cNvSpPr>
            <a:spLocks noGrp="1"/>
          </p:cNvSpPr>
          <p:nvPr>
            <p:ph idx="1"/>
          </p:nvPr>
        </p:nvSpPr>
        <p:spPr/>
        <p:txBody>
          <a:bodyPr>
            <a:noAutofit/>
          </a:bodyPr>
          <a:lstStyle/>
          <a:p>
            <a:pPr marL="0" indent="0">
              <a:buNone/>
            </a:pPr>
            <a:r>
              <a:rPr lang="en-US" dirty="0" smtClean="0">
                <a:solidFill>
                  <a:schemeClr val="tx1">
                    <a:lumMod val="75000"/>
                    <a:lumOff val="25000"/>
                  </a:schemeClr>
                </a:solidFill>
              </a:rPr>
              <a:t>These pictures teach us several things: </a:t>
            </a:r>
          </a:p>
          <a:p>
            <a:pPr marL="920750" lvl="1" indent="-452438">
              <a:buSzPct val="80000"/>
              <a:buFont typeface="Courier New"/>
              <a:buChar char="o"/>
            </a:pPr>
            <a:r>
              <a:rPr lang="en-US" dirty="0" smtClean="0">
                <a:solidFill>
                  <a:schemeClr val="tx1">
                    <a:lumMod val="75000"/>
                    <a:lumOff val="25000"/>
                  </a:schemeClr>
                </a:solidFill>
              </a:rPr>
              <a:t>Growth is a process</a:t>
            </a:r>
          </a:p>
          <a:p>
            <a:pPr marL="981075" lvl="1" indent="-512763">
              <a:buFont typeface="Courier New"/>
              <a:buChar char="o"/>
            </a:pPr>
            <a:endParaRPr lang="en-US" dirty="0">
              <a:solidFill>
                <a:schemeClr val="tx1">
                  <a:lumMod val="75000"/>
                  <a:lumOff val="25000"/>
                </a:schemeClr>
              </a:solidFill>
            </a:endParaRPr>
          </a:p>
          <a:p>
            <a:pPr marL="400050" lvl="1" indent="0">
              <a:buNone/>
            </a:pPr>
            <a:endParaRPr lang="en-US" dirty="0" smtClean="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219660049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Application </a:t>
            </a:r>
            <a:endParaRPr lang="en-US" sz="3600" dirty="0">
              <a:solidFill>
                <a:srgbClr val="404040"/>
              </a:solidFill>
              <a:latin typeface="Cambria"/>
              <a:cs typeface="Cambria"/>
            </a:endParaRPr>
          </a:p>
        </p:txBody>
      </p:sp>
      <p:sp>
        <p:nvSpPr>
          <p:cNvPr id="10" name="Content Placeholder 9"/>
          <p:cNvSpPr>
            <a:spLocks noGrp="1"/>
          </p:cNvSpPr>
          <p:nvPr>
            <p:ph idx="1"/>
          </p:nvPr>
        </p:nvSpPr>
        <p:spPr/>
        <p:txBody>
          <a:bodyPr>
            <a:noAutofit/>
          </a:bodyPr>
          <a:lstStyle/>
          <a:p>
            <a:pPr marL="0" indent="0">
              <a:buNone/>
            </a:pPr>
            <a:r>
              <a:rPr lang="en-US" dirty="0" smtClean="0">
                <a:solidFill>
                  <a:schemeClr val="tx1">
                    <a:lumMod val="75000"/>
                    <a:lumOff val="25000"/>
                  </a:schemeClr>
                </a:solidFill>
              </a:rPr>
              <a:t>These pictures teach us several things: </a:t>
            </a:r>
          </a:p>
          <a:p>
            <a:pPr marL="920750" lvl="1" indent="-452438">
              <a:buSzPct val="80000"/>
              <a:buFont typeface="Courier New"/>
              <a:buChar char="o"/>
            </a:pPr>
            <a:r>
              <a:rPr lang="en-US" dirty="0" smtClean="0">
                <a:solidFill>
                  <a:schemeClr val="tx1">
                    <a:lumMod val="75000"/>
                    <a:lumOff val="25000"/>
                  </a:schemeClr>
                </a:solidFill>
              </a:rPr>
              <a:t>Growth is a process</a:t>
            </a:r>
          </a:p>
          <a:p>
            <a:pPr marL="920750" lvl="1" indent="-452438">
              <a:buSzPct val="80000"/>
              <a:buFont typeface="Courier New"/>
              <a:buChar char="o"/>
            </a:pPr>
            <a:r>
              <a:rPr lang="en-US" dirty="0" smtClean="0">
                <a:solidFill>
                  <a:schemeClr val="tx1">
                    <a:lumMod val="75000"/>
                    <a:lumOff val="25000"/>
                  </a:schemeClr>
                </a:solidFill>
              </a:rPr>
              <a:t>Effort is required </a:t>
            </a:r>
          </a:p>
          <a:p>
            <a:pPr marL="981075" lvl="1" indent="-512763">
              <a:buFont typeface="Courier New"/>
              <a:buChar char="o"/>
            </a:pPr>
            <a:endParaRPr lang="en-US" dirty="0">
              <a:solidFill>
                <a:schemeClr val="tx1">
                  <a:lumMod val="75000"/>
                  <a:lumOff val="25000"/>
                </a:schemeClr>
              </a:solidFill>
            </a:endParaRPr>
          </a:p>
          <a:p>
            <a:pPr marL="400050" lvl="1" indent="0">
              <a:buNone/>
            </a:pPr>
            <a:endParaRPr lang="en-US" dirty="0" smtClean="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394726277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Application </a:t>
            </a:r>
            <a:endParaRPr lang="en-US" sz="3600" dirty="0">
              <a:solidFill>
                <a:srgbClr val="404040"/>
              </a:solidFill>
              <a:latin typeface="Cambria"/>
              <a:cs typeface="Cambria"/>
            </a:endParaRPr>
          </a:p>
        </p:txBody>
      </p:sp>
      <p:sp>
        <p:nvSpPr>
          <p:cNvPr id="10" name="Content Placeholder 9"/>
          <p:cNvSpPr>
            <a:spLocks noGrp="1"/>
          </p:cNvSpPr>
          <p:nvPr>
            <p:ph idx="1"/>
          </p:nvPr>
        </p:nvSpPr>
        <p:spPr/>
        <p:txBody>
          <a:bodyPr>
            <a:noAutofit/>
          </a:bodyPr>
          <a:lstStyle/>
          <a:p>
            <a:pPr marL="0" indent="0">
              <a:buNone/>
            </a:pPr>
            <a:r>
              <a:rPr lang="en-US" dirty="0" smtClean="0">
                <a:solidFill>
                  <a:schemeClr val="tx1">
                    <a:lumMod val="75000"/>
                    <a:lumOff val="25000"/>
                  </a:schemeClr>
                </a:solidFill>
              </a:rPr>
              <a:t>These pictures teach us several things: </a:t>
            </a:r>
          </a:p>
          <a:p>
            <a:pPr marL="920750" lvl="1" indent="-452438">
              <a:buSzPct val="80000"/>
              <a:buFont typeface="Courier New"/>
              <a:buChar char="o"/>
            </a:pPr>
            <a:r>
              <a:rPr lang="en-US" dirty="0" smtClean="0">
                <a:solidFill>
                  <a:schemeClr val="tx1">
                    <a:lumMod val="75000"/>
                    <a:lumOff val="25000"/>
                  </a:schemeClr>
                </a:solidFill>
              </a:rPr>
              <a:t>Growth is a process</a:t>
            </a:r>
          </a:p>
          <a:p>
            <a:pPr marL="920750" lvl="1" indent="-452438">
              <a:buSzPct val="80000"/>
              <a:buFont typeface="Courier New"/>
              <a:buChar char="o"/>
            </a:pPr>
            <a:r>
              <a:rPr lang="en-US" dirty="0" smtClean="0">
                <a:solidFill>
                  <a:schemeClr val="tx1">
                    <a:lumMod val="75000"/>
                    <a:lumOff val="25000"/>
                  </a:schemeClr>
                </a:solidFill>
              </a:rPr>
              <a:t>Effort is required </a:t>
            </a:r>
          </a:p>
          <a:p>
            <a:pPr marL="920750" lvl="1" indent="-452438">
              <a:buSzPct val="80000"/>
              <a:buFont typeface="Courier New"/>
              <a:buChar char="o"/>
            </a:pPr>
            <a:r>
              <a:rPr lang="en-US" dirty="0" smtClean="0">
                <a:solidFill>
                  <a:schemeClr val="tx1">
                    <a:lumMod val="75000"/>
                    <a:lumOff val="25000"/>
                  </a:schemeClr>
                </a:solidFill>
              </a:rPr>
              <a:t>Conflict is normal </a:t>
            </a:r>
          </a:p>
          <a:p>
            <a:pPr marL="981075" lvl="1" indent="-512763">
              <a:buFont typeface="Courier New"/>
              <a:buChar char="o"/>
            </a:pPr>
            <a:endParaRPr lang="en-US" dirty="0">
              <a:solidFill>
                <a:schemeClr val="tx1">
                  <a:lumMod val="75000"/>
                  <a:lumOff val="25000"/>
                </a:schemeClr>
              </a:solidFill>
            </a:endParaRPr>
          </a:p>
          <a:p>
            <a:pPr marL="400050" lvl="1" indent="0">
              <a:buNone/>
            </a:pPr>
            <a:endParaRPr lang="en-US" dirty="0" smtClean="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219660049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Application </a:t>
            </a:r>
            <a:endParaRPr lang="en-US" sz="3600" dirty="0">
              <a:solidFill>
                <a:srgbClr val="404040"/>
              </a:solidFill>
              <a:latin typeface="Cambria"/>
              <a:cs typeface="Cambria"/>
            </a:endParaRPr>
          </a:p>
        </p:txBody>
      </p:sp>
      <p:sp>
        <p:nvSpPr>
          <p:cNvPr id="10" name="Content Placeholder 9"/>
          <p:cNvSpPr>
            <a:spLocks noGrp="1"/>
          </p:cNvSpPr>
          <p:nvPr>
            <p:ph idx="1"/>
          </p:nvPr>
        </p:nvSpPr>
        <p:spPr/>
        <p:txBody>
          <a:bodyPr>
            <a:noAutofit/>
          </a:bodyPr>
          <a:lstStyle/>
          <a:p>
            <a:pPr marL="0" indent="0">
              <a:buNone/>
            </a:pPr>
            <a:r>
              <a:rPr lang="en-US" dirty="0" smtClean="0">
                <a:solidFill>
                  <a:schemeClr val="tx1">
                    <a:lumMod val="75000"/>
                    <a:lumOff val="25000"/>
                  </a:schemeClr>
                </a:solidFill>
              </a:rPr>
              <a:t>These pictures teach us several things: </a:t>
            </a:r>
          </a:p>
          <a:p>
            <a:pPr marL="920750" lvl="1" indent="-452438">
              <a:buSzPct val="80000"/>
              <a:buFont typeface="Courier New"/>
              <a:buChar char="o"/>
            </a:pPr>
            <a:r>
              <a:rPr lang="en-US" dirty="0" smtClean="0">
                <a:solidFill>
                  <a:schemeClr val="tx1">
                    <a:lumMod val="75000"/>
                    <a:lumOff val="25000"/>
                  </a:schemeClr>
                </a:solidFill>
              </a:rPr>
              <a:t>Growth is a process</a:t>
            </a:r>
          </a:p>
          <a:p>
            <a:pPr marL="920750" lvl="1" indent="-452438">
              <a:buSzPct val="80000"/>
              <a:buFont typeface="Courier New"/>
              <a:buChar char="o"/>
            </a:pPr>
            <a:r>
              <a:rPr lang="en-US" dirty="0" smtClean="0">
                <a:solidFill>
                  <a:schemeClr val="tx1">
                    <a:lumMod val="75000"/>
                    <a:lumOff val="25000"/>
                  </a:schemeClr>
                </a:solidFill>
              </a:rPr>
              <a:t>Effort is required </a:t>
            </a:r>
          </a:p>
          <a:p>
            <a:pPr marL="920750" lvl="1" indent="-452438">
              <a:buSzPct val="80000"/>
              <a:buFont typeface="Courier New"/>
              <a:buChar char="o"/>
            </a:pPr>
            <a:r>
              <a:rPr lang="en-US" dirty="0" smtClean="0">
                <a:solidFill>
                  <a:schemeClr val="tx1">
                    <a:lumMod val="75000"/>
                    <a:lumOff val="25000"/>
                  </a:schemeClr>
                </a:solidFill>
              </a:rPr>
              <a:t>Conflict is normal </a:t>
            </a:r>
          </a:p>
          <a:p>
            <a:pPr marL="920750" lvl="1" indent="-452438">
              <a:buSzPct val="80000"/>
              <a:buFont typeface="Courier New"/>
              <a:buChar char="o"/>
            </a:pPr>
            <a:r>
              <a:rPr lang="en-US" dirty="0" smtClean="0">
                <a:solidFill>
                  <a:schemeClr val="tx1">
                    <a:lumMod val="75000"/>
                    <a:lumOff val="25000"/>
                  </a:schemeClr>
                </a:solidFill>
              </a:rPr>
              <a:t>Watchfulness is needed </a:t>
            </a:r>
          </a:p>
          <a:p>
            <a:pPr marL="981075" lvl="1" indent="-512763">
              <a:buFont typeface="Courier New"/>
              <a:buChar char="o"/>
            </a:pPr>
            <a:endParaRPr lang="en-US" dirty="0">
              <a:solidFill>
                <a:schemeClr val="tx1">
                  <a:lumMod val="75000"/>
                  <a:lumOff val="25000"/>
                </a:schemeClr>
              </a:solidFill>
            </a:endParaRPr>
          </a:p>
          <a:p>
            <a:pPr marL="400050" lvl="1" indent="0">
              <a:buNone/>
            </a:pPr>
            <a:endParaRPr lang="en-US" dirty="0" smtClean="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2196600492"/>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Application </a:t>
            </a:r>
            <a:endParaRPr lang="en-US" sz="3600" dirty="0">
              <a:solidFill>
                <a:srgbClr val="404040"/>
              </a:solidFill>
              <a:latin typeface="Cambria"/>
              <a:cs typeface="Cambria"/>
            </a:endParaRPr>
          </a:p>
        </p:txBody>
      </p:sp>
      <p:sp>
        <p:nvSpPr>
          <p:cNvPr id="10" name="Content Placeholder 9"/>
          <p:cNvSpPr>
            <a:spLocks noGrp="1"/>
          </p:cNvSpPr>
          <p:nvPr>
            <p:ph idx="1"/>
          </p:nvPr>
        </p:nvSpPr>
        <p:spPr/>
        <p:txBody>
          <a:bodyPr>
            <a:noAutofit/>
          </a:bodyPr>
          <a:lstStyle/>
          <a:p>
            <a:pPr marL="0" indent="0">
              <a:buNone/>
            </a:pPr>
            <a:r>
              <a:rPr lang="en-US" dirty="0" smtClean="0">
                <a:solidFill>
                  <a:schemeClr val="tx1">
                    <a:lumMod val="75000"/>
                    <a:lumOff val="25000"/>
                  </a:schemeClr>
                </a:solidFill>
              </a:rPr>
              <a:t>These pictures teach us several things: </a:t>
            </a:r>
          </a:p>
          <a:p>
            <a:pPr marL="920750" lvl="1" indent="-452438">
              <a:buSzPct val="80000"/>
              <a:buFont typeface="Courier New"/>
              <a:buChar char="o"/>
            </a:pPr>
            <a:r>
              <a:rPr lang="en-US" dirty="0" smtClean="0">
                <a:solidFill>
                  <a:schemeClr val="tx1">
                    <a:lumMod val="75000"/>
                    <a:lumOff val="25000"/>
                  </a:schemeClr>
                </a:solidFill>
              </a:rPr>
              <a:t>Growth is a process</a:t>
            </a:r>
          </a:p>
          <a:p>
            <a:pPr marL="920750" lvl="1" indent="-452438">
              <a:buSzPct val="80000"/>
              <a:buFont typeface="Courier New"/>
              <a:buChar char="o"/>
            </a:pPr>
            <a:r>
              <a:rPr lang="en-US" dirty="0" smtClean="0">
                <a:solidFill>
                  <a:schemeClr val="tx1">
                    <a:lumMod val="75000"/>
                    <a:lumOff val="25000"/>
                  </a:schemeClr>
                </a:solidFill>
              </a:rPr>
              <a:t>Effort is required </a:t>
            </a:r>
          </a:p>
          <a:p>
            <a:pPr marL="920750" lvl="1" indent="-452438">
              <a:buSzPct val="80000"/>
              <a:buFont typeface="Courier New"/>
              <a:buChar char="o"/>
            </a:pPr>
            <a:r>
              <a:rPr lang="en-US" dirty="0" smtClean="0">
                <a:solidFill>
                  <a:schemeClr val="tx1">
                    <a:lumMod val="75000"/>
                    <a:lumOff val="25000"/>
                  </a:schemeClr>
                </a:solidFill>
              </a:rPr>
              <a:t>Conflict is normal </a:t>
            </a:r>
          </a:p>
          <a:p>
            <a:pPr marL="920750" lvl="1" indent="-452438">
              <a:buSzPct val="80000"/>
              <a:buFont typeface="Courier New"/>
              <a:buChar char="o"/>
            </a:pPr>
            <a:r>
              <a:rPr lang="en-US" dirty="0" smtClean="0">
                <a:solidFill>
                  <a:schemeClr val="tx1">
                    <a:lumMod val="75000"/>
                    <a:lumOff val="25000"/>
                  </a:schemeClr>
                </a:solidFill>
              </a:rPr>
              <a:t>Watchfulness is needed </a:t>
            </a:r>
          </a:p>
          <a:p>
            <a:pPr marL="920750" lvl="1" indent="-452438">
              <a:buSzPct val="80000"/>
              <a:buFont typeface="Courier New"/>
              <a:buChar char="o"/>
            </a:pPr>
            <a:r>
              <a:rPr lang="en-US" dirty="0" smtClean="0">
                <a:solidFill>
                  <a:schemeClr val="tx1">
                    <a:lumMod val="75000"/>
                    <a:lumOff val="25000"/>
                  </a:schemeClr>
                </a:solidFill>
              </a:rPr>
              <a:t>Faith is essential </a:t>
            </a:r>
          </a:p>
          <a:p>
            <a:pPr marL="981075" lvl="1" indent="-512763">
              <a:buFont typeface="Courier New"/>
              <a:buChar char="o"/>
            </a:pPr>
            <a:endParaRPr lang="en-US" dirty="0">
              <a:solidFill>
                <a:schemeClr val="tx1">
                  <a:lumMod val="75000"/>
                  <a:lumOff val="25000"/>
                </a:schemeClr>
              </a:solidFill>
            </a:endParaRPr>
          </a:p>
          <a:p>
            <a:pPr marL="400050" lvl="1" indent="0">
              <a:buNone/>
            </a:pPr>
            <a:endParaRPr lang="en-US" dirty="0" smtClean="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2196600492"/>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Application </a:t>
            </a:r>
            <a:endParaRPr lang="en-US" sz="3600" dirty="0">
              <a:solidFill>
                <a:srgbClr val="404040"/>
              </a:solidFill>
              <a:latin typeface="Cambria"/>
              <a:cs typeface="Cambria"/>
            </a:endParaRPr>
          </a:p>
        </p:txBody>
      </p:sp>
      <p:sp>
        <p:nvSpPr>
          <p:cNvPr id="10" name="Content Placeholder 9"/>
          <p:cNvSpPr>
            <a:spLocks noGrp="1"/>
          </p:cNvSpPr>
          <p:nvPr>
            <p:ph idx="1"/>
          </p:nvPr>
        </p:nvSpPr>
        <p:spPr/>
        <p:txBody>
          <a:bodyPr>
            <a:noAutofit/>
          </a:bodyPr>
          <a:lstStyle/>
          <a:p>
            <a:pPr marL="0" indent="0">
              <a:buNone/>
            </a:pPr>
            <a:r>
              <a:rPr lang="en-US" dirty="0" smtClean="0">
                <a:solidFill>
                  <a:schemeClr val="tx1">
                    <a:lumMod val="75000"/>
                    <a:lumOff val="25000"/>
                  </a:schemeClr>
                </a:solidFill>
              </a:rPr>
              <a:t>These pictures teach us several things: </a:t>
            </a:r>
          </a:p>
          <a:p>
            <a:pPr marL="920750" lvl="1" indent="-452438">
              <a:buSzPct val="80000"/>
              <a:buFont typeface="Courier New"/>
              <a:buChar char="o"/>
            </a:pPr>
            <a:r>
              <a:rPr lang="en-US" dirty="0" smtClean="0">
                <a:solidFill>
                  <a:schemeClr val="tx1">
                    <a:lumMod val="75000"/>
                    <a:lumOff val="25000"/>
                  </a:schemeClr>
                </a:solidFill>
              </a:rPr>
              <a:t>Growth is a process</a:t>
            </a:r>
          </a:p>
          <a:p>
            <a:pPr marL="920750" lvl="1" indent="-452438">
              <a:buSzPct val="80000"/>
              <a:buFont typeface="Courier New"/>
              <a:buChar char="o"/>
            </a:pPr>
            <a:r>
              <a:rPr lang="en-US" dirty="0" smtClean="0">
                <a:solidFill>
                  <a:schemeClr val="tx1">
                    <a:lumMod val="75000"/>
                    <a:lumOff val="25000"/>
                  </a:schemeClr>
                </a:solidFill>
              </a:rPr>
              <a:t>Effort is required </a:t>
            </a:r>
          </a:p>
          <a:p>
            <a:pPr marL="920750" lvl="1" indent="-452438">
              <a:buSzPct val="80000"/>
              <a:buFont typeface="Courier New"/>
              <a:buChar char="o"/>
            </a:pPr>
            <a:r>
              <a:rPr lang="en-US" dirty="0" smtClean="0">
                <a:solidFill>
                  <a:schemeClr val="tx1">
                    <a:lumMod val="75000"/>
                    <a:lumOff val="25000"/>
                  </a:schemeClr>
                </a:solidFill>
              </a:rPr>
              <a:t>Conflict is normal </a:t>
            </a:r>
          </a:p>
          <a:p>
            <a:pPr marL="920750" lvl="1" indent="-452438">
              <a:buSzPct val="80000"/>
              <a:buFont typeface="Courier New"/>
              <a:buChar char="o"/>
            </a:pPr>
            <a:r>
              <a:rPr lang="en-US" dirty="0" smtClean="0">
                <a:solidFill>
                  <a:schemeClr val="tx1">
                    <a:lumMod val="75000"/>
                    <a:lumOff val="25000"/>
                  </a:schemeClr>
                </a:solidFill>
              </a:rPr>
              <a:t>Watchfulness is needed </a:t>
            </a:r>
          </a:p>
          <a:p>
            <a:pPr marL="920750" lvl="1" indent="-452438">
              <a:buSzPct val="80000"/>
              <a:buFont typeface="Courier New"/>
              <a:buChar char="o"/>
            </a:pPr>
            <a:r>
              <a:rPr lang="en-US" dirty="0" smtClean="0">
                <a:solidFill>
                  <a:schemeClr val="tx1">
                    <a:lumMod val="75000"/>
                    <a:lumOff val="25000"/>
                  </a:schemeClr>
                </a:solidFill>
              </a:rPr>
              <a:t>Faith is essential </a:t>
            </a:r>
          </a:p>
          <a:p>
            <a:pPr marL="920750" lvl="1" indent="-452438">
              <a:buSzPct val="80000"/>
              <a:buFont typeface="Courier New"/>
              <a:buChar char="o"/>
            </a:pPr>
            <a:r>
              <a:rPr lang="en-US" dirty="0" smtClean="0">
                <a:solidFill>
                  <a:schemeClr val="tx1">
                    <a:lumMod val="75000"/>
                    <a:lumOff val="25000"/>
                  </a:schemeClr>
                </a:solidFill>
              </a:rPr>
              <a:t>Victory is sure </a:t>
            </a:r>
            <a:endParaRPr lang="en-US" dirty="0">
              <a:solidFill>
                <a:schemeClr val="tx1">
                  <a:lumMod val="75000"/>
                  <a:lumOff val="25000"/>
                </a:schemeClr>
              </a:solidFill>
            </a:endParaRPr>
          </a:p>
          <a:p>
            <a:pPr marL="981075" lvl="1" indent="-512763">
              <a:buFont typeface="Courier New"/>
              <a:buChar char="o"/>
            </a:pPr>
            <a:endParaRPr lang="en-US" dirty="0">
              <a:solidFill>
                <a:schemeClr val="tx1">
                  <a:lumMod val="75000"/>
                  <a:lumOff val="25000"/>
                </a:schemeClr>
              </a:solidFill>
            </a:endParaRPr>
          </a:p>
          <a:p>
            <a:pPr marL="400050" lvl="1" indent="0">
              <a:buNone/>
            </a:pPr>
            <a:endParaRPr lang="en-US" dirty="0" smtClean="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219660049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059" y="1075009"/>
            <a:ext cx="2618839" cy="3450382"/>
          </a:xfrm>
          <a:prstGeom prst="rect">
            <a:avLst/>
          </a:prstGeom>
        </p:spPr>
      </p:pic>
      <p:sp>
        <p:nvSpPr>
          <p:cNvPr id="4" name="Rectangle 3"/>
          <p:cNvSpPr/>
          <p:nvPr/>
        </p:nvSpPr>
        <p:spPr>
          <a:xfrm>
            <a:off x="3498283" y="924891"/>
            <a:ext cx="5035746" cy="4154983"/>
          </a:xfrm>
          <a:prstGeom prst="rect">
            <a:avLst/>
          </a:prstGeom>
        </p:spPr>
        <p:txBody>
          <a:bodyPr wrap="square">
            <a:spAutoFit/>
          </a:bodyPr>
          <a:lstStyle/>
          <a:p>
            <a:r>
              <a:rPr lang="en-US" sz="2400" dirty="0">
                <a:solidFill>
                  <a:schemeClr val="tx1">
                    <a:lumMod val="75000"/>
                    <a:lumOff val="25000"/>
                  </a:schemeClr>
                </a:solidFill>
              </a:rPr>
              <a:t>This life, therefore, is not </a:t>
            </a:r>
            <a:r>
              <a:rPr lang="en-US" sz="2400" dirty="0" smtClean="0">
                <a:solidFill>
                  <a:schemeClr val="tx1">
                    <a:lumMod val="75000"/>
                    <a:lumOff val="25000"/>
                  </a:schemeClr>
                </a:solidFill>
              </a:rPr>
              <a:t>righteous-ness</a:t>
            </a:r>
            <a:r>
              <a:rPr lang="en-US" sz="2400" dirty="0">
                <a:solidFill>
                  <a:schemeClr val="tx1">
                    <a:lumMod val="75000"/>
                    <a:lumOff val="25000"/>
                  </a:schemeClr>
                </a:solidFill>
              </a:rPr>
              <a:t>, but growth in righteousness; not health, but healing; not being, but becoming; not rest, but exercise. We are not yet what we shall be, but we are growing toward it. The process is not yet finished, but it is going on. This is not the end, but it is the road. All does not yet gleam in glory, but all is being </a:t>
            </a:r>
            <a:r>
              <a:rPr lang="en-US" sz="2400" dirty="0" smtClean="0">
                <a:solidFill>
                  <a:schemeClr val="tx1">
                    <a:lumMod val="75000"/>
                    <a:lumOff val="25000"/>
                  </a:schemeClr>
                </a:solidFill>
              </a:rPr>
              <a:t>purified. </a:t>
            </a:r>
          </a:p>
          <a:p>
            <a:pPr algn="r"/>
            <a:r>
              <a:rPr lang="en-US" sz="2000" dirty="0" smtClean="0">
                <a:solidFill>
                  <a:schemeClr val="tx1">
                    <a:lumMod val="75000"/>
                    <a:lumOff val="25000"/>
                  </a:schemeClr>
                </a:solidFill>
              </a:rPr>
              <a:t>--Martin Luther</a:t>
            </a:r>
            <a:endParaRPr lang="en-US" sz="2000" i="1" dirty="0">
              <a:solidFill>
                <a:schemeClr val="tx1">
                  <a:lumMod val="75000"/>
                  <a:lumOff val="25000"/>
                </a:schemeClr>
              </a:solidFill>
            </a:endParaRPr>
          </a:p>
        </p:txBody>
      </p:sp>
    </p:spTree>
    <p:extLst>
      <p:ext uri="{BB962C8B-B14F-4D97-AF65-F5344CB8AC3E}">
        <p14:creationId xmlns:p14="http://schemas.microsoft.com/office/powerpoint/2010/main" val="93113359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e_Holy_Spirit_bkgd.jpg"/>
          <p:cNvPicPr>
            <a:picLocks noGrp="1" noChangeAspect="1"/>
          </p:cNvPicPr>
          <p:nvPr>
            <p:ph idx="1"/>
          </p:nvPr>
        </p:nvPicPr>
        <p:blipFill rotWithShape="1">
          <a:blip r:embed="rId2">
            <a:extLst>
              <a:ext uri="{28A0092B-C50C-407E-A947-70E740481C1C}">
                <a14:useLocalDpi xmlns:a14="http://schemas.microsoft.com/office/drawing/2010/main" val="0"/>
              </a:ext>
            </a:extLst>
          </a:blip>
          <a:srcRect t="-5165" r="-1" b="1313"/>
          <a:stretch/>
        </p:blipFill>
        <p:spPr>
          <a:xfrm>
            <a:off x="0" y="-358948"/>
            <a:ext cx="9144000" cy="7216948"/>
          </a:xfrm>
        </p:spPr>
      </p:pic>
      <p:sp>
        <p:nvSpPr>
          <p:cNvPr id="7" name="Line 4"/>
          <p:cNvSpPr>
            <a:spLocks noChangeShapeType="1"/>
          </p:cNvSpPr>
          <p:nvPr/>
        </p:nvSpPr>
        <p:spPr bwMode="auto">
          <a:xfrm>
            <a:off x="762000" y="5562600"/>
            <a:ext cx="3978275" cy="1588"/>
          </a:xfrm>
          <a:prstGeom prst="line">
            <a:avLst/>
          </a:prstGeom>
          <a:noFill/>
          <a:ln w="38100">
            <a:solidFill>
              <a:schemeClr val="bg2">
                <a:lumMod val="1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bg2">
                  <a:lumMod val="25000"/>
                </a:schemeClr>
              </a:solidFill>
            </a:endParaRPr>
          </a:p>
        </p:txBody>
      </p:sp>
      <p:sp>
        <p:nvSpPr>
          <p:cNvPr id="8" name="Line 5"/>
          <p:cNvSpPr>
            <a:spLocks noChangeShapeType="1"/>
          </p:cNvSpPr>
          <p:nvPr/>
        </p:nvSpPr>
        <p:spPr bwMode="auto">
          <a:xfrm>
            <a:off x="4740275" y="3962400"/>
            <a:ext cx="0" cy="1600200"/>
          </a:xfrm>
          <a:prstGeom prst="line">
            <a:avLst/>
          </a:prstGeom>
          <a:noFill/>
          <a:ln w="38100">
            <a:solidFill>
              <a:schemeClr val="bg2">
                <a:lumMod val="1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bg2">
                  <a:lumMod val="25000"/>
                </a:schemeClr>
              </a:solidFill>
            </a:endParaRPr>
          </a:p>
        </p:txBody>
      </p:sp>
      <p:sp>
        <p:nvSpPr>
          <p:cNvPr id="9" name="Line 6"/>
          <p:cNvSpPr>
            <a:spLocks noChangeShapeType="1"/>
          </p:cNvSpPr>
          <p:nvPr/>
        </p:nvSpPr>
        <p:spPr bwMode="auto">
          <a:xfrm>
            <a:off x="4724400" y="3962400"/>
            <a:ext cx="3521075" cy="1588"/>
          </a:xfrm>
          <a:prstGeom prst="line">
            <a:avLst/>
          </a:prstGeom>
          <a:noFill/>
          <a:ln w="38100">
            <a:solidFill>
              <a:schemeClr val="bg2">
                <a:lumMod val="1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bg2">
                  <a:lumMod val="25000"/>
                </a:schemeClr>
              </a:solidFill>
            </a:endParaRPr>
          </a:p>
        </p:txBody>
      </p:sp>
      <p:sp>
        <p:nvSpPr>
          <p:cNvPr id="10" name="Text Box 8"/>
          <p:cNvSpPr txBox="1">
            <a:spLocks noChangeArrowheads="1"/>
          </p:cNvSpPr>
          <p:nvPr/>
        </p:nvSpPr>
        <p:spPr bwMode="auto">
          <a:xfrm>
            <a:off x="4191000" y="3352800"/>
            <a:ext cx="3978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2000">
                <a:solidFill>
                  <a:schemeClr val="bg2">
                    <a:lumMod val="25000"/>
                  </a:schemeClr>
                </a:solidFill>
              </a:rPr>
              <a:t>The Age to Come </a:t>
            </a:r>
          </a:p>
        </p:txBody>
      </p:sp>
      <p:sp>
        <p:nvSpPr>
          <p:cNvPr id="11" name="Text Box 9"/>
          <p:cNvSpPr txBox="1">
            <a:spLocks noChangeArrowheads="1"/>
          </p:cNvSpPr>
          <p:nvPr/>
        </p:nvSpPr>
        <p:spPr bwMode="auto">
          <a:xfrm>
            <a:off x="762000" y="5867400"/>
            <a:ext cx="3978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2000">
                <a:solidFill>
                  <a:schemeClr val="bg2">
                    <a:lumMod val="25000"/>
                  </a:schemeClr>
                </a:solidFill>
              </a:rPr>
              <a:t>This Present Age</a:t>
            </a:r>
          </a:p>
        </p:txBody>
      </p:sp>
      <p:sp>
        <p:nvSpPr>
          <p:cNvPr id="12" name="Text Box 10"/>
          <p:cNvSpPr txBox="1">
            <a:spLocks noChangeArrowheads="1"/>
          </p:cNvSpPr>
          <p:nvPr/>
        </p:nvSpPr>
        <p:spPr bwMode="auto">
          <a:xfrm>
            <a:off x="3513138" y="4262438"/>
            <a:ext cx="1295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000" dirty="0" smtClean="0">
                <a:solidFill>
                  <a:schemeClr val="bg2">
                    <a:lumMod val="25000"/>
                  </a:schemeClr>
                </a:solidFill>
              </a:rPr>
              <a:t>Christ</a:t>
            </a:r>
            <a:r>
              <a:rPr lang="en-US" sz="2000" dirty="0" smtClean="0">
                <a:solidFill>
                  <a:schemeClr val="bg2">
                    <a:lumMod val="25000"/>
                  </a:schemeClr>
                </a:solidFill>
                <a:latin typeface="Arial"/>
              </a:rPr>
              <a:t>’</a:t>
            </a:r>
            <a:r>
              <a:rPr lang="en-US" sz="2000" dirty="0" smtClean="0">
                <a:solidFill>
                  <a:schemeClr val="bg2">
                    <a:lumMod val="25000"/>
                  </a:schemeClr>
                </a:solidFill>
              </a:rPr>
              <a:t>s </a:t>
            </a:r>
            <a:r>
              <a:rPr lang="en-US" sz="2000" dirty="0">
                <a:solidFill>
                  <a:schemeClr val="bg2">
                    <a:lumMod val="25000"/>
                  </a:schemeClr>
                </a:solidFill>
              </a:rPr>
              <a:t>Coming </a:t>
            </a:r>
          </a:p>
        </p:txBody>
      </p:sp>
      <p:sp>
        <p:nvSpPr>
          <p:cNvPr id="13" name="Text Box 12"/>
          <p:cNvSpPr txBox="1">
            <a:spLocks noChangeArrowheads="1"/>
          </p:cNvSpPr>
          <p:nvPr/>
        </p:nvSpPr>
        <p:spPr bwMode="auto">
          <a:xfrm>
            <a:off x="685800" y="1828800"/>
            <a:ext cx="7848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2800" dirty="0">
                <a:solidFill>
                  <a:schemeClr val="bg2">
                    <a:lumMod val="25000"/>
                  </a:schemeClr>
                </a:solidFill>
              </a:rPr>
              <a:t>The Kingdom of God in Old Testament Expectation</a:t>
            </a:r>
          </a:p>
        </p:txBody>
      </p:sp>
      <p:sp>
        <p:nvSpPr>
          <p:cNvPr id="14" name="Title 8"/>
          <p:cNvSpPr>
            <a:spLocks noGrp="1"/>
          </p:cNvSpPr>
          <p:nvPr>
            <p:ph type="title"/>
          </p:nvPr>
        </p:nvSpPr>
        <p:spPr>
          <a:xfrm>
            <a:off x="457200" y="274638"/>
            <a:ext cx="8229600" cy="1143000"/>
          </a:xfrm>
        </p:spPr>
        <p:txBody>
          <a:bodyPr>
            <a:normAutofit/>
          </a:bodyPr>
          <a:lstStyle/>
          <a:p>
            <a:r>
              <a:rPr lang="en-US" sz="3600" dirty="0" smtClean="0">
                <a:solidFill>
                  <a:srgbClr val="404040"/>
                </a:solidFill>
                <a:latin typeface="Cambria"/>
                <a:cs typeface="Cambria"/>
              </a:rPr>
              <a:t>1. We live in the overlap of the ages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382530069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e_Holy_Spirit_bkgd.jpg"/>
          <p:cNvPicPr>
            <a:picLocks noGrp="1" noChangeAspect="1"/>
          </p:cNvPicPr>
          <p:nvPr>
            <p:ph idx="1"/>
          </p:nvPr>
        </p:nvPicPr>
        <p:blipFill rotWithShape="1">
          <a:blip r:embed="rId2">
            <a:extLst>
              <a:ext uri="{28A0092B-C50C-407E-A947-70E740481C1C}">
                <a14:useLocalDpi xmlns:a14="http://schemas.microsoft.com/office/drawing/2010/main" val="0"/>
              </a:ext>
            </a:extLst>
          </a:blip>
          <a:srcRect t="-5165" r="-1" b="1313"/>
          <a:stretch/>
        </p:blipFill>
        <p:spPr>
          <a:xfrm>
            <a:off x="0" y="-358948"/>
            <a:ext cx="9144000" cy="7216948"/>
          </a:xfrm>
        </p:spPr>
      </p:pic>
      <p:sp>
        <p:nvSpPr>
          <p:cNvPr id="7" name="Line 4"/>
          <p:cNvSpPr>
            <a:spLocks noChangeShapeType="1"/>
          </p:cNvSpPr>
          <p:nvPr/>
        </p:nvSpPr>
        <p:spPr bwMode="auto">
          <a:xfrm>
            <a:off x="762000" y="5562600"/>
            <a:ext cx="3978275" cy="1588"/>
          </a:xfrm>
          <a:prstGeom prst="line">
            <a:avLst/>
          </a:prstGeom>
          <a:noFill/>
          <a:ln w="38100">
            <a:solidFill>
              <a:schemeClr val="bg2">
                <a:lumMod val="1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rgbClr val="4A452A"/>
              </a:solidFill>
            </a:endParaRPr>
          </a:p>
        </p:txBody>
      </p:sp>
      <p:sp>
        <p:nvSpPr>
          <p:cNvPr id="8" name="Line 5"/>
          <p:cNvSpPr>
            <a:spLocks noChangeShapeType="1"/>
          </p:cNvSpPr>
          <p:nvPr/>
        </p:nvSpPr>
        <p:spPr bwMode="auto">
          <a:xfrm>
            <a:off x="4740275" y="3962400"/>
            <a:ext cx="0" cy="1600200"/>
          </a:xfrm>
          <a:prstGeom prst="line">
            <a:avLst/>
          </a:prstGeom>
          <a:noFill/>
          <a:ln w="38100">
            <a:solidFill>
              <a:schemeClr val="bg2">
                <a:lumMod val="1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rgbClr val="4A452A"/>
              </a:solidFill>
            </a:endParaRPr>
          </a:p>
        </p:txBody>
      </p:sp>
      <p:sp>
        <p:nvSpPr>
          <p:cNvPr id="9" name="Line 6"/>
          <p:cNvSpPr>
            <a:spLocks noChangeShapeType="1"/>
          </p:cNvSpPr>
          <p:nvPr/>
        </p:nvSpPr>
        <p:spPr bwMode="auto">
          <a:xfrm>
            <a:off x="4724400" y="3962400"/>
            <a:ext cx="3521075" cy="1588"/>
          </a:xfrm>
          <a:prstGeom prst="line">
            <a:avLst/>
          </a:prstGeom>
          <a:noFill/>
          <a:ln w="38100">
            <a:solidFill>
              <a:schemeClr val="bg2">
                <a:lumMod val="1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rgbClr val="4A452A"/>
              </a:solidFill>
            </a:endParaRPr>
          </a:p>
        </p:txBody>
      </p:sp>
      <p:sp>
        <p:nvSpPr>
          <p:cNvPr id="10" name="Text Box 8"/>
          <p:cNvSpPr txBox="1">
            <a:spLocks noChangeArrowheads="1"/>
          </p:cNvSpPr>
          <p:nvPr/>
        </p:nvSpPr>
        <p:spPr bwMode="auto">
          <a:xfrm>
            <a:off x="4191000" y="3352800"/>
            <a:ext cx="3978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2000" dirty="0">
                <a:solidFill>
                  <a:srgbClr val="4A452A"/>
                </a:solidFill>
              </a:rPr>
              <a:t>The Age to Come </a:t>
            </a:r>
          </a:p>
        </p:txBody>
      </p:sp>
      <p:sp>
        <p:nvSpPr>
          <p:cNvPr id="11" name="Text Box 9"/>
          <p:cNvSpPr txBox="1">
            <a:spLocks noChangeArrowheads="1"/>
          </p:cNvSpPr>
          <p:nvPr/>
        </p:nvSpPr>
        <p:spPr bwMode="auto">
          <a:xfrm>
            <a:off x="762000" y="5867400"/>
            <a:ext cx="3978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2000" dirty="0">
                <a:solidFill>
                  <a:srgbClr val="4A452A"/>
                </a:solidFill>
              </a:rPr>
              <a:t>This Present Age</a:t>
            </a:r>
          </a:p>
        </p:txBody>
      </p:sp>
      <p:sp>
        <p:nvSpPr>
          <p:cNvPr id="12" name="Text Box 10"/>
          <p:cNvSpPr txBox="1">
            <a:spLocks noChangeArrowheads="1"/>
          </p:cNvSpPr>
          <p:nvPr/>
        </p:nvSpPr>
        <p:spPr bwMode="auto">
          <a:xfrm>
            <a:off x="3513138" y="4262438"/>
            <a:ext cx="1295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000" dirty="0" smtClean="0">
                <a:solidFill>
                  <a:srgbClr val="4A452A"/>
                </a:solidFill>
              </a:rPr>
              <a:t>Christ</a:t>
            </a:r>
            <a:r>
              <a:rPr lang="en-US" sz="2000" dirty="0" smtClean="0">
                <a:solidFill>
                  <a:srgbClr val="4A452A"/>
                </a:solidFill>
                <a:latin typeface="Arial"/>
              </a:rPr>
              <a:t>’</a:t>
            </a:r>
            <a:r>
              <a:rPr lang="en-US" sz="2000" dirty="0" smtClean="0">
                <a:solidFill>
                  <a:srgbClr val="4A452A"/>
                </a:solidFill>
              </a:rPr>
              <a:t>s </a:t>
            </a:r>
            <a:r>
              <a:rPr lang="en-US" sz="2000" dirty="0">
                <a:solidFill>
                  <a:srgbClr val="4A452A"/>
                </a:solidFill>
              </a:rPr>
              <a:t>Coming </a:t>
            </a:r>
          </a:p>
        </p:txBody>
      </p:sp>
      <p:sp>
        <p:nvSpPr>
          <p:cNvPr id="14" name="Line 2"/>
          <p:cNvSpPr>
            <a:spLocks noChangeShapeType="1"/>
          </p:cNvSpPr>
          <p:nvPr/>
        </p:nvSpPr>
        <p:spPr bwMode="auto">
          <a:xfrm>
            <a:off x="685800" y="5486400"/>
            <a:ext cx="4206875" cy="1588"/>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rgbClr val="4A452A"/>
              </a:solidFill>
            </a:endParaRPr>
          </a:p>
        </p:txBody>
      </p:sp>
      <p:sp>
        <p:nvSpPr>
          <p:cNvPr id="15" name="Line 3"/>
          <p:cNvSpPr>
            <a:spLocks noChangeShapeType="1"/>
          </p:cNvSpPr>
          <p:nvPr/>
        </p:nvSpPr>
        <p:spPr bwMode="auto">
          <a:xfrm>
            <a:off x="4892675" y="3886200"/>
            <a:ext cx="0" cy="1600200"/>
          </a:xfrm>
          <a:prstGeom prst="line">
            <a:avLst/>
          </a:prstGeom>
          <a:noFill/>
          <a:ln w="38100">
            <a:solidFill>
              <a:schemeClr val="bg2">
                <a:lumMod val="1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rgbClr val="4A452A"/>
              </a:solidFill>
            </a:endParaRPr>
          </a:p>
        </p:txBody>
      </p:sp>
      <p:sp>
        <p:nvSpPr>
          <p:cNvPr id="16" name="Line 4"/>
          <p:cNvSpPr>
            <a:spLocks noChangeShapeType="1"/>
          </p:cNvSpPr>
          <p:nvPr/>
        </p:nvSpPr>
        <p:spPr bwMode="auto">
          <a:xfrm>
            <a:off x="4876800" y="3886200"/>
            <a:ext cx="3521075" cy="1588"/>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rgbClr val="4A452A"/>
              </a:solidFill>
            </a:endParaRPr>
          </a:p>
        </p:txBody>
      </p:sp>
      <p:sp>
        <p:nvSpPr>
          <p:cNvPr id="19" name="Text Box 7"/>
          <p:cNvSpPr txBox="1">
            <a:spLocks noChangeArrowheads="1"/>
          </p:cNvSpPr>
          <p:nvPr/>
        </p:nvSpPr>
        <p:spPr bwMode="auto">
          <a:xfrm>
            <a:off x="5105400" y="4191000"/>
            <a:ext cx="1752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2000" dirty="0" smtClean="0">
                <a:solidFill>
                  <a:srgbClr val="4A452A"/>
                </a:solidFill>
              </a:rPr>
              <a:t>Christ</a:t>
            </a:r>
            <a:r>
              <a:rPr lang="en-US" sz="2000" dirty="0" smtClean="0">
                <a:solidFill>
                  <a:srgbClr val="4A452A"/>
                </a:solidFill>
                <a:latin typeface="Arial"/>
              </a:rPr>
              <a:t>’</a:t>
            </a:r>
            <a:r>
              <a:rPr lang="en-US" sz="2000" dirty="0" smtClean="0">
                <a:solidFill>
                  <a:srgbClr val="4A452A"/>
                </a:solidFill>
              </a:rPr>
              <a:t>s </a:t>
            </a:r>
            <a:r>
              <a:rPr lang="en-US" sz="2000" dirty="0">
                <a:solidFill>
                  <a:srgbClr val="4A452A"/>
                </a:solidFill>
              </a:rPr>
              <a:t>2nd Coming </a:t>
            </a:r>
          </a:p>
        </p:txBody>
      </p:sp>
      <p:sp>
        <p:nvSpPr>
          <p:cNvPr id="20" name="Line 9"/>
          <p:cNvSpPr>
            <a:spLocks noChangeShapeType="1"/>
          </p:cNvSpPr>
          <p:nvPr/>
        </p:nvSpPr>
        <p:spPr bwMode="auto">
          <a:xfrm>
            <a:off x="2895600" y="3886200"/>
            <a:ext cx="0" cy="1600200"/>
          </a:xfrm>
          <a:prstGeom prst="line">
            <a:avLst/>
          </a:prstGeom>
          <a:noFill/>
          <a:ln w="38100">
            <a:solidFill>
              <a:schemeClr val="bg2">
                <a:lumMod val="1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rgbClr val="4A452A"/>
              </a:solidFill>
            </a:endParaRPr>
          </a:p>
        </p:txBody>
      </p:sp>
      <p:sp>
        <p:nvSpPr>
          <p:cNvPr id="21" name="Text Box 10"/>
          <p:cNvSpPr txBox="1">
            <a:spLocks noChangeArrowheads="1"/>
          </p:cNvSpPr>
          <p:nvPr/>
        </p:nvSpPr>
        <p:spPr bwMode="auto">
          <a:xfrm>
            <a:off x="1066800" y="4191000"/>
            <a:ext cx="1447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2000" dirty="0" smtClean="0">
                <a:solidFill>
                  <a:srgbClr val="4A452A"/>
                </a:solidFill>
              </a:rPr>
              <a:t>Christ</a:t>
            </a:r>
            <a:r>
              <a:rPr lang="en-US" sz="2000" dirty="0" smtClean="0">
                <a:solidFill>
                  <a:srgbClr val="4A452A"/>
                </a:solidFill>
                <a:latin typeface="Arial"/>
              </a:rPr>
              <a:t>’</a:t>
            </a:r>
            <a:r>
              <a:rPr lang="en-US" sz="2000" dirty="0" smtClean="0">
                <a:solidFill>
                  <a:srgbClr val="4A452A"/>
                </a:solidFill>
              </a:rPr>
              <a:t>s </a:t>
            </a:r>
            <a:r>
              <a:rPr lang="en-US" sz="2000" dirty="0">
                <a:solidFill>
                  <a:srgbClr val="4A452A"/>
                </a:solidFill>
              </a:rPr>
              <a:t>1st Coming </a:t>
            </a:r>
          </a:p>
        </p:txBody>
      </p:sp>
      <p:sp>
        <p:nvSpPr>
          <p:cNvPr id="22" name="Text Box 11"/>
          <p:cNvSpPr txBox="1">
            <a:spLocks noChangeArrowheads="1"/>
          </p:cNvSpPr>
          <p:nvPr/>
        </p:nvSpPr>
        <p:spPr bwMode="auto">
          <a:xfrm>
            <a:off x="914400" y="1676400"/>
            <a:ext cx="7315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2800" dirty="0">
                <a:solidFill>
                  <a:srgbClr val="4A452A"/>
                </a:solidFill>
              </a:rPr>
              <a:t>The Kingdom of God in New Testament Teaching</a:t>
            </a:r>
          </a:p>
        </p:txBody>
      </p:sp>
      <p:sp>
        <p:nvSpPr>
          <p:cNvPr id="23" name="Text Box 12"/>
          <p:cNvSpPr txBox="1">
            <a:spLocks noChangeArrowheads="1"/>
          </p:cNvSpPr>
          <p:nvPr/>
        </p:nvSpPr>
        <p:spPr bwMode="auto">
          <a:xfrm>
            <a:off x="838200" y="4953000"/>
            <a:ext cx="2057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2400" b="1" dirty="0">
                <a:solidFill>
                  <a:schemeClr val="accent2">
                    <a:lumMod val="50000"/>
                  </a:schemeClr>
                </a:solidFill>
              </a:rPr>
              <a:t>Inauguration</a:t>
            </a:r>
            <a:endParaRPr lang="en-US" sz="2200" b="1" dirty="0">
              <a:solidFill>
                <a:schemeClr val="accent2">
                  <a:lumMod val="50000"/>
                </a:schemeClr>
              </a:solidFill>
            </a:endParaRPr>
          </a:p>
        </p:txBody>
      </p:sp>
      <p:sp>
        <p:nvSpPr>
          <p:cNvPr id="24" name="Text Box 13"/>
          <p:cNvSpPr txBox="1">
            <a:spLocks noChangeArrowheads="1"/>
          </p:cNvSpPr>
          <p:nvPr/>
        </p:nvSpPr>
        <p:spPr bwMode="auto">
          <a:xfrm>
            <a:off x="4953000" y="4876800"/>
            <a:ext cx="21336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2200" b="1" dirty="0">
                <a:solidFill>
                  <a:srgbClr val="632523"/>
                </a:solidFill>
              </a:rPr>
              <a:t>Consummation</a:t>
            </a:r>
          </a:p>
        </p:txBody>
      </p:sp>
      <p:sp>
        <p:nvSpPr>
          <p:cNvPr id="25" name="Text Box 16"/>
          <p:cNvSpPr txBox="1">
            <a:spLocks noChangeArrowheads="1"/>
          </p:cNvSpPr>
          <p:nvPr/>
        </p:nvSpPr>
        <p:spPr bwMode="auto">
          <a:xfrm>
            <a:off x="304800" y="2743200"/>
            <a:ext cx="3810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000" dirty="0">
                <a:solidFill>
                  <a:srgbClr val="4A452A"/>
                </a:solidFill>
              </a:rPr>
              <a:t>The </a:t>
            </a:r>
            <a:r>
              <a:rPr lang="en-US" sz="2000" dirty="0" smtClean="0">
                <a:solidFill>
                  <a:srgbClr val="4A452A"/>
                </a:solidFill>
              </a:rPr>
              <a:t>future has </a:t>
            </a:r>
            <a:r>
              <a:rPr lang="en-US" sz="2000" b="1" dirty="0">
                <a:solidFill>
                  <a:srgbClr val="4A452A"/>
                </a:solidFill>
              </a:rPr>
              <a:t>invaded</a:t>
            </a:r>
            <a:r>
              <a:rPr lang="en-US" sz="2000" dirty="0">
                <a:solidFill>
                  <a:srgbClr val="4A452A"/>
                </a:solidFill>
              </a:rPr>
              <a:t> this present age in </a:t>
            </a:r>
            <a:r>
              <a:rPr lang="en-US" sz="2000" dirty="0" smtClean="0">
                <a:solidFill>
                  <a:srgbClr val="4A452A"/>
                </a:solidFill>
              </a:rPr>
              <a:t>the exaltation of Christ and his gift of the Spirit. </a:t>
            </a:r>
            <a:endParaRPr lang="en-US" sz="2000" dirty="0">
              <a:solidFill>
                <a:srgbClr val="4A452A"/>
              </a:solidFill>
            </a:endParaRPr>
          </a:p>
        </p:txBody>
      </p:sp>
      <p:sp>
        <p:nvSpPr>
          <p:cNvPr id="26" name="Line 17"/>
          <p:cNvSpPr>
            <a:spLocks noChangeShapeType="1"/>
          </p:cNvSpPr>
          <p:nvPr/>
        </p:nvSpPr>
        <p:spPr bwMode="auto">
          <a:xfrm flipH="1">
            <a:off x="2895600" y="3886200"/>
            <a:ext cx="1981200" cy="0"/>
          </a:xfrm>
          <a:prstGeom prst="line">
            <a:avLst/>
          </a:prstGeom>
          <a:noFill/>
          <a:ln w="38100">
            <a:solidFill>
              <a:schemeClr val="accent2">
                <a:lumMod val="50000"/>
              </a:schemeClr>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rgbClr val="4A452A"/>
              </a:solidFill>
            </a:endParaRPr>
          </a:p>
        </p:txBody>
      </p:sp>
      <p:sp>
        <p:nvSpPr>
          <p:cNvPr id="28" name="Text Box 20"/>
          <p:cNvSpPr txBox="1">
            <a:spLocks noChangeArrowheads="1"/>
          </p:cNvSpPr>
          <p:nvPr/>
        </p:nvSpPr>
        <p:spPr bwMode="auto">
          <a:xfrm>
            <a:off x="3926624" y="5757457"/>
            <a:ext cx="5334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000" dirty="0">
                <a:solidFill>
                  <a:srgbClr val="4A452A"/>
                </a:solidFill>
              </a:rPr>
              <a:t>We live in the overlap between this present age and the age to come. We </a:t>
            </a:r>
            <a:r>
              <a:rPr lang="en-US" sz="2000" dirty="0" smtClean="0">
                <a:solidFill>
                  <a:srgbClr val="4A452A"/>
                </a:solidFill>
              </a:rPr>
              <a:t>live as people of the future </a:t>
            </a:r>
            <a:r>
              <a:rPr lang="en-US" sz="2000" dirty="0">
                <a:solidFill>
                  <a:srgbClr val="4A452A"/>
                </a:solidFill>
              </a:rPr>
              <a:t>between the </a:t>
            </a:r>
            <a:r>
              <a:rPr lang="ja-JP" altLang="en-US" sz="2000" dirty="0">
                <a:solidFill>
                  <a:srgbClr val="4A452A"/>
                </a:solidFill>
                <a:latin typeface="Arial"/>
              </a:rPr>
              <a:t>“</a:t>
            </a:r>
            <a:r>
              <a:rPr lang="en-US" sz="2000" dirty="0">
                <a:solidFill>
                  <a:srgbClr val="4A452A"/>
                </a:solidFill>
              </a:rPr>
              <a:t>already</a:t>
            </a:r>
            <a:r>
              <a:rPr lang="ja-JP" altLang="en-US" sz="2000" dirty="0">
                <a:solidFill>
                  <a:srgbClr val="4A452A"/>
                </a:solidFill>
                <a:latin typeface="Arial"/>
              </a:rPr>
              <a:t>”</a:t>
            </a:r>
            <a:r>
              <a:rPr lang="en-US" sz="2000" dirty="0">
                <a:solidFill>
                  <a:srgbClr val="4A452A"/>
                </a:solidFill>
              </a:rPr>
              <a:t> and the </a:t>
            </a:r>
            <a:r>
              <a:rPr lang="ja-JP" altLang="en-US" sz="2000" dirty="0">
                <a:solidFill>
                  <a:srgbClr val="4A452A"/>
                </a:solidFill>
                <a:latin typeface="Arial"/>
              </a:rPr>
              <a:t>“</a:t>
            </a:r>
            <a:r>
              <a:rPr lang="en-US" sz="2000" dirty="0">
                <a:solidFill>
                  <a:srgbClr val="4A452A"/>
                </a:solidFill>
              </a:rPr>
              <a:t>not yet.</a:t>
            </a:r>
            <a:r>
              <a:rPr lang="ja-JP" altLang="en-US" sz="2000" dirty="0">
                <a:solidFill>
                  <a:srgbClr val="4A452A"/>
                </a:solidFill>
                <a:latin typeface="Arial"/>
              </a:rPr>
              <a:t>”</a:t>
            </a:r>
            <a:r>
              <a:rPr lang="en-US" sz="2000" dirty="0">
                <a:solidFill>
                  <a:srgbClr val="4A452A"/>
                </a:solidFill>
              </a:rPr>
              <a:t> </a:t>
            </a:r>
          </a:p>
        </p:txBody>
      </p:sp>
      <p:sp>
        <p:nvSpPr>
          <p:cNvPr id="29" name="Line 21"/>
          <p:cNvSpPr>
            <a:spLocks noChangeShapeType="1"/>
          </p:cNvSpPr>
          <p:nvPr/>
        </p:nvSpPr>
        <p:spPr bwMode="auto">
          <a:xfrm flipH="1" flipV="1">
            <a:off x="3505200" y="4876800"/>
            <a:ext cx="1143000" cy="914400"/>
          </a:xfrm>
          <a:prstGeom prst="line">
            <a:avLst/>
          </a:prstGeom>
          <a:noFill/>
          <a:ln w="38100">
            <a:solidFill>
              <a:schemeClr val="accent2">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rgbClr val="4A452A"/>
              </a:solidFill>
            </a:endParaRPr>
          </a:p>
        </p:txBody>
      </p:sp>
      <p:sp>
        <p:nvSpPr>
          <p:cNvPr id="27" name="Title 8"/>
          <p:cNvSpPr>
            <a:spLocks noGrp="1"/>
          </p:cNvSpPr>
          <p:nvPr>
            <p:ph type="title"/>
          </p:nvPr>
        </p:nvSpPr>
        <p:spPr>
          <a:xfrm>
            <a:off x="457200" y="274638"/>
            <a:ext cx="8229600" cy="1143000"/>
          </a:xfrm>
        </p:spPr>
        <p:txBody>
          <a:bodyPr>
            <a:normAutofit/>
          </a:bodyPr>
          <a:lstStyle/>
          <a:p>
            <a:r>
              <a:rPr lang="en-US" sz="3600" dirty="0" smtClean="0">
                <a:solidFill>
                  <a:srgbClr val="404040"/>
                </a:solidFill>
                <a:latin typeface="Cambria"/>
                <a:cs typeface="Cambria"/>
              </a:rPr>
              <a:t>1. We live in the overlap of the ages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236929332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e_Holy_Spirit_bkgd.jpg"/>
          <p:cNvPicPr>
            <a:picLocks noGrp="1" noChangeAspect="1"/>
          </p:cNvPicPr>
          <p:nvPr>
            <p:ph idx="1"/>
          </p:nvPr>
        </p:nvPicPr>
        <p:blipFill rotWithShape="1">
          <a:blip r:embed="rId2">
            <a:extLst>
              <a:ext uri="{28A0092B-C50C-407E-A947-70E740481C1C}">
                <a14:useLocalDpi xmlns:a14="http://schemas.microsoft.com/office/drawing/2010/main" val="0"/>
              </a:ext>
            </a:extLst>
          </a:blip>
          <a:srcRect t="-5165" r="-1" b="1313"/>
          <a:stretch/>
        </p:blipFill>
        <p:spPr>
          <a:xfrm>
            <a:off x="0" y="-358948"/>
            <a:ext cx="9144000" cy="7216948"/>
          </a:xfrm>
        </p:spPr>
      </p:pic>
      <p:sp>
        <p:nvSpPr>
          <p:cNvPr id="7" name="Line 4"/>
          <p:cNvSpPr>
            <a:spLocks noChangeShapeType="1"/>
          </p:cNvSpPr>
          <p:nvPr/>
        </p:nvSpPr>
        <p:spPr bwMode="auto">
          <a:xfrm>
            <a:off x="762000" y="5562600"/>
            <a:ext cx="3978275" cy="1588"/>
          </a:xfrm>
          <a:prstGeom prst="line">
            <a:avLst/>
          </a:prstGeom>
          <a:noFill/>
          <a:ln w="38100">
            <a:solidFill>
              <a:schemeClr val="bg2">
                <a:lumMod val="1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rgbClr val="4A452A"/>
              </a:solidFill>
            </a:endParaRPr>
          </a:p>
        </p:txBody>
      </p:sp>
      <p:sp>
        <p:nvSpPr>
          <p:cNvPr id="8" name="Line 5"/>
          <p:cNvSpPr>
            <a:spLocks noChangeShapeType="1"/>
          </p:cNvSpPr>
          <p:nvPr/>
        </p:nvSpPr>
        <p:spPr bwMode="auto">
          <a:xfrm>
            <a:off x="4740275" y="3962400"/>
            <a:ext cx="0" cy="1600200"/>
          </a:xfrm>
          <a:prstGeom prst="line">
            <a:avLst/>
          </a:prstGeom>
          <a:noFill/>
          <a:ln w="38100">
            <a:solidFill>
              <a:schemeClr val="bg2">
                <a:lumMod val="1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rgbClr val="4A452A"/>
              </a:solidFill>
            </a:endParaRPr>
          </a:p>
        </p:txBody>
      </p:sp>
      <p:sp>
        <p:nvSpPr>
          <p:cNvPr id="9" name="Line 6"/>
          <p:cNvSpPr>
            <a:spLocks noChangeShapeType="1"/>
          </p:cNvSpPr>
          <p:nvPr/>
        </p:nvSpPr>
        <p:spPr bwMode="auto">
          <a:xfrm>
            <a:off x="4724400" y="3962400"/>
            <a:ext cx="3521075" cy="1588"/>
          </a:xfrm>
          <a:prstGeom prst="line">
            <a:avLst/>
          </a:prstGeom>
          <a:noFill/>
          <a:ln w="38100">
            <a:solidFill>
              <a:schemeClr val="bg2">
                <a:lumMod val="1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rgbClr val="4A452A"/>
              </a:solidFill>
            </a:endParaRPr>
          </a:p>
        </p:txBody>
      </p:sp>
      <p:sp>
        <p:nvSpPr>
          <p:cNvPr id="10" name="Text Box 8"/>
          <p:cNvSpPr txBox="1">
            <a:spLocks noChangeArrowheads="1"/>
          </p:cNvSpPr>
          <p:nvPr/>
        </p:nvSpPr>
        <p:spPr bwMode="auto">
          <a:xfrm>
            <a:off x="4191000" y="3352800"/>
            <a:ext cx="3978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2000" dirty="0">
                <a:solidFill>
                  <a:srgbClr val="4A452A"/>
                </a:solidFill>
              </a:rPr>
              <a:t>The Age to Come </a:t>
            </a:r>
          </a:p>
        </p:txBody>
      </p:sp>
      <p:sp>
        <p:nvSpPr>
          <p:cNvPr id="11" name="Text Box 9"/>
          <p:cNvSpPr txBox="1">
            <a:spLocks noChangeArrowheads="1"/>
          </p:cNvSpPr>
          <p:nvPr/>
        </p:nvSpPr>
        <p:spPr bwMode="auto">
          <a:xfrm>
            <a:off x="762000" y="5867400"/>
            <a:ext cx="3978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2000" dirty="0">
                <a:solidFill>
                  <a:srgbClr val="4A452A"/>
                </a:solidFill>
              </a:rPr>
              <a:t>This Present Age</a:t>
            </a:r>
          </a:p>
        </p:txBody>
      </p:sp>
      <p:sp>
        <p:nvSpPr>
          <p:cNvPr id="12" name="Text Box 10"/>
          <p:cNvSpPr txBox="1">
            <a:spLocks noChangeArrowheads="1"/>
          </p:cNvSpPr>
          <p:nvPr/>
        </p:nvSpPr>
        <p:spPr bwMode="auto">
          <a:xfrm>
            <a:off x="3513138" y="4262438"/>
            <a:ext cx="1295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000" dirty="0" smtClean="0">
                <a:solidFill>
                  <a:srgbClr val="4A452A"/>
                </a:solidFill>
              </a:rPr>
              <a:t>Christ</a:t>
            </a:r>
            <a:r>
              <a:rPr lang="en-US" sz="2000" dirty="0" smtClean="0">
                <a:solidFill>
                  <a:srgbClr val="4A452A"/>
                </a:solidFill>
                <a:latin typeface="Arial"/>
              </a:rPr>
              <a:t>’</a:t>
            </a:r>
            <a:r>
              <a:rPr lang="en-US" sz="2000" dirty="0" smtClean="0">
                <a:solidFill>
                  <a:srgbClr val="4A452A"/>
                </a:solidFill>
              </a:rPr>
              <a:t>s </a:t>
            </a:r>
            <a:r>
              <a:rPr lang="en-US" sz="2000" dirty="0">
                <a:solidFill>
                  <a:srgbClr val="4A452A"/>
                </a:solidFill>
              </a:rPr>
              <a:t>Coming </a:t>
            </a:r>
          </a:p>
        </p:txBody>
      </p:sp>
      <p:sp>
        <p:nvSpPr>
          <p:cNvPr id="14" name="Line 2"/>
          <p:cNvSpPr>
            <a:spLocks noChangeShapeType="1"/>
          </p:cNvSpPr>
          <p:nvPr/>
        </p:nvSpPr>
        <p:spPr bwMode="auto">
          <a:xfrm>
            <a:off x="685800" y="5486400"/>
            <a:ext cx="4206875" cy="1588"/>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rgbClr val="4A452A"/>
              </a:solidFill>
            </a:endParaRPr>
          </a:p>
        </p:txBody>
      </p:sp>
      <p:sp>
        <p:nvSpPr>
          <p:cNvPr id="15" name="Line 3"/>
          <p:cNvSpPr>
            <a:spLocks noChangeShapeType="1"/>
          </p:cNvSpPr>
          <p:nvPr/>
        </p:nvSpPr>
        <p:spPr bwMode="auto">
          <a:xfrm>
            <a:off x="4892675" y="3886200"/>
            <a:ext cx="0" cy="1600200"/>
          </a:xfrm>
          <a:prstGeom prst="line">
            <a:avLst/>
          </a:prstGeom>
          <a:noFill/>
          <a:ln w="38100">
            <a:solidFill>
              <a:schemeClr val="bg2">
                <a:lumMod val="1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rgbClr val="4A452A"/>
              </a:solidFill>
            </a:endParaRPr>
          </a:p>
        </p:txBody>
      </p:sp>
      <p:sp>
        <p:nvSpPr>
          <p:cNvPr id="16" name="Line 4"/>
          <p:cNvSpPr>
            <a:spLocks noChangeShapeType="1"/>
          </p:cNvSpPr>
          <p:nvPr/>
        </p:nvSpPr>
        <p:spPr bwMode="auto">
          <a:xfrm>
            <a:off x="4876800" y="3886200"/>
            <a:ext cx="3521075" cy="1588"/>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rgbClr val="4A452A"/>
              </a:solidFill>
            </a:endParaRPr>
          </a:p>
        </p:txBody>
      </p:sp>
      <p:sp>
        <p:nvSpPr>
          <p:cNvPr id="19" name="Text Box 7"/>
          <p:cNvSpPr txBox="1">
            <a:spLocks noChangeArrowheads="1"/>
          </p:cNvSpPr>
          <p:nvPr/>
        </p:nvSpPr>
        <p:spPr bwMode="auto">
          <a:xfrm>
            <a:off x="5105400" y="4191000"/>
            <a:ext cx="1752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2000" dirty="0" smtClean="0">
                <a:solidFill>
                  <a:srgbClr val="4A452A"/>
                </a:solidFill>
              </a:rPr>
              <a:t>Christ</a:t>
            </a:r>
            <a:r>
              <a:rPr lang="en-US" sz="2000" dirty="0" smtClean="0">
                <a:solidFill>
                  <a:srgbClr val="4A452A"/>
                </a:solidFill>
                <a:latin typeface="Arial"/>
              </a:rPr>
              <a:t>’</a:t>
            </a:r>
            <a:r>
              <a:rPr lang="en-US" sz="2000" dirty="0" smtClean="0">
                <a:solidFill>
                  <a:srgbClr val="4A452A"/>
                </a:solidFill>
              </a:rPr>
              <a:t>s </a:t>
            </a:r>
            <a:r>
              <a:rPr lang="en-US" sz="2000" dirty="0">
                <a:solidFill>
                  <a:srgbClr val="4A452A"/>
                </a:solidFill>
              </a:rPr>
              <a:t>2nd Coming </a:t>
            </a:r>
          </a:p>
        </p:txBody>
      </p:sp>
      <p:sp>
        <p:nvSpPr>
          <p:cNvPr id="20" name="Line 9"/>
          <p:cNvSpPr>
            <a:spLocks noChangeShapeType="1"/>
          </p:cNvSpPr>
          <p:nvPr/>
        </p:nvSpPr>
        <p:spPr bwMode="auto">
          <a:xfrm>
            <a:off x="2895600" y="3886200"/>
            <a:ext cx="0" cy="1600200"/>
          </a:xfrm>
          <a:prstGeom prst="line">
            <a:avLst/>
          </a:prstGeom>
          <a:noFill/>
          <a:ln w="38100">
            <a:solidFill>
              <a:schemeClr val="bg2">
                <a:lumMod val="1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rgbClr val="4A452A"/>
              </a:solidFill>
            </a:endParaRPr>
          </a:p>
        </p:txBody>
      </p:sp>
      <p:sp>
        <p:nvSpPr>
          <p:cNvPr id="21" name="Text Box 10"/>
          <p:cNvSpPr txBox="1">
            <a:spLocks noChangeArrowheads="1"/>
          </p:cNvSpPr>
          <p:nvPr/>
        </p:nvSpPr>
        <p:spPr bwMode="auto">
          <a:xfrm>
            <a:off x="1066800" y="4191000"/>
            <a:ext cx="1447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2000" dirty="0" smtClean="0">
                <a:solidFill>
                  <a:srgbClr val="4A452A"/>
                </a:solidFill>
              </a:rPr>
              <a:t>Christ</a:t>
            </a:r>
            <a:r>
              <a:rPr lang="en-US" sz="2000" dirty="0" smtClean="0">
                <a:solidFill>
                  <a:srgbClr val="4A452A"/>
                </a:solidFill>
                <a:latin typeface="Arial"/>
              </a:rPr>
              <a:t>’</a:t>
            </a:r>
            <a:r>
              <a:rPr lang="en-US" sz="2000" dirty="0" smtClean="0">
                <a:solidFill>
                  <a:srgbClr val="4A452A"/>
                </a:solidFill>
              </a:rPr>
              <a:t>s </a:t>
            </a:r>
            <a:r>
              <a:rPr lang="en-US" sz="2000" dirty="0">
                <a:solidFill>
                  <a:srgbClr val="4A452A"/>
                </a:solidFill>
              </a:rPr>
              <a:t>1st Coming </a:t>
            </a:r>
          </a:p>
        </p:txBody>
      </p:sp>
      <p:sp>
        <p:nvSpPr>
          <p:cNvPr id="22" name="Text Box 11"/>
          <p:cNvSpPr txBox="1">
            <a:spLocks noChangeArrowheads="1"/>
          </p:cNvSpPr>
          <p:nvPr/>
        </p:nvSpPr>
        <p:spPr bwMode="auto">
          <a:xfrm>
            <a:off x="914400" y="1676400"/>
            <a:ext cx="7315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2800" dirty="0">
                <a:solidFill>
                  <a:srgbClr val="4A452A"/>
                </a:solidFill>
              </a:rPr>
              <a:t>The Kingdom of God in New Testament Teaching</a:t>
            </a:r>
          </a:p>
        </p:txBody>
      </p:sp>
      <p:sp>
        <p:nvSpPr>
          <p:cNvPr id="23" name="Text Box 12"/>
          <p:cNvSpPr txBox="1">
            <a:spLocks noChangeArrowheads="1"/>
          </p:cNvSpPr>
          <p:nvPr/>
        </p:nvSpPr>
        <p:spPr bwMode="auto">
          <a:xfrm>
            <a:off x="838200" y="4953000"/>
            <a:ext cx="2057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2400" b="1" dirty="0">
                <a:solidFill>
                  <a:schemeClr val="accent2">
                    <a:lumMod val="50000"/>
                  </a:schemeClr>
                </a:solidFill>
              </a:rPr>
              <a:t>Inauguration</a:t>
            </a:r>
            <a:endParaRPr lang="en-US" sz="2200" b="1" dirty="0">
              <a:solidFill>
                <a:schemeClr val="accent2">
                  <a:lumMod val="50000"/>
                </a:schemeClr>
              </a:solidFill>
            </a:endParaRPr>
          </a:p>
        </p:txBody>
      </p:sp>
      <p:sp>
        <p:nvSpPr>
          <p:cNvPr id="24" name="Text Box 13"/>
          <p:cNvSpPr txBox="1">
            <a:spLocks noChangeArrowheads="1"/>
          </p:cNvSpPr>
          <p:nvPr/>
        </p:nvSpPr>
        <p:spPr bwMode="auto">
          <a:xfrm>
            <a:off x="4953000" y="4876800"/>
            <a:ext cx="21336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2200" b="1" dirty="0">
                <a:solidFill>
                  <a:srgbClr val="632523"/>
                </a:solidFill>
              </a:rPr>
              <a:t>Consummation</a:t>
            </a:r>
          </a:p>
        </p:txBody>
      </p:sp>
      <p:sp>
        <p:nvSpPr>
          <p:cNvPr id="25" name="Text Box 16"/>
          <p:cNvSpPr txBox="1">
            <a:spLocks noChangeArrowheads="1"/>
          </p:cNvSpPr>
          <p:nvPr/>
        </p:nvSpPr>
        <p:spPr bwMode="auto">
          <a:xfrm>
            <a:off x="304800" y="2743200"/>
            <a:ext cx="3810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000" dirty="0">
                <a:solidFill>
                  <a:srgbClr val="4A452A"/>
                </a:solidFill>
              </a:rPr>
              <a:t>The </a:t>
            </a:r>
            <a:r>
              <a:rPr lang="en-US" sz="2000" dirty="0" smtClean="0">
                <a:solidFill>
                  <a:srgbClr val="4A452A"/>
                </a:solidFill>
              </a:rPr>
              <a:t>future has </a:t>
            </a:r>
            <a:r>
              <a:rPr lang="en-US" sz="2000" b="1" dirty="0">
                <a:solidFill>
                  <a:srgbClr val="4A452A"/>
                </a:solidFill>
              </a:rPr>
              <a:t>invaded</a:t>
            </a:r>
            <a:r>
              <a:rPr lang="en-US" sz="2000" dirty="0">
                <a:solidFill>
                  <a:srgbClr val="4A452A"/>
                </a:solidFill>
              </a:rPr>
              <a:t> this present age in </a:t>
            </a:r>
            <a:r>
              <a:rPr lang="en-US" sz="2000" dirty="0" smtClean="0">
                <a:solidFill>
                  <a:srgbClr val="4A452A"/>
                </a:solidFill>
              </a:rPr>
              <a:t>the exaltation of Christ and his gift of the Spirit. </a:t>
            </a:r>
            <a:endParaRPr lang="en-US" sz="2000" dirty="0">
              <a:solidFill>
                <a:srgbClr val="4A452A"/>
              </a:solidFill>
            </a:endParaRPr>
          </a:p>
        </p:txBody>
      </p:sp>
      <p:sp>
        <p:nvSpPr>
          <p:cNvPr id="26" name="Line 17"/>
          <p:cNvSpPr>
            <a:spLocks noChangeShapeType="1"/>
          </p:cNvSpPr>
          <p:nvPr/>
        </p:nvSpPr>
        <p:spPr bwMode="auto">
          <a:xfrm flipH="1">
            <a:off x="2895600" y="3886200"/>
            <a:ext cx="1981200" cy="0"/>
          </a:xfrm>
          <a:prstGeom prst="line">
            <a:avLst/>
          </a:prstGeom>
          <a:noFill/>
          <a:ln w="38100">
            <a:solidFill>
              <a:schemeClr val="accent2">
                <a:lumMod val="50000"/>
              </a:schemeClr>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rgbClr val="4A452A"/>
              </a:solidFill>
            </a:endParaRPr>
          </a:p>
        </p:txBody>
      </p:sp>
      <p:sp>
        <p:nvSpPr>
          <p:cNvPr id="28" name="Text Box 20"/>
          <p:cNvSpPr txBox="1">
            <a:spLocks noChangeArrowheads="1"/>
          </p:cNvSpPr>
          <p:nvPr/>
        </p:nvSpPr>
        <p:spPr bwMode="auto">
          <a:xfrm>
            <a:off x="3926624" y="5757457"/>
            <a:ext cx="5334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000" dirty="0" smtClean="0">
                <a:solidFill>
                  <a:srgbClr val="4A452A"/>
                </a:solidFill>
              </a:rPr>
              <a:t>We are already justified and sanctified, but not yet glorified. We are saints, but not perfect. We are new, but not fully renewed. </a:t>
            </a:r>
            <a:endParaRPr lang="en-US" sz="2000" dirty="0">
              <a:solidFill>
                <a:srgbClr val="4A452A"/>
              </a:solidFill>
            </a:endParaRPr>
          </a:p>
        </p:txBody>
      </p:sp>
      <p:sp>
        <p:nvSpPr>
          <p:cNvPr id="29" name="Line 21"/>
          <p:cNvSpPr>
            <a:spLocks noChangeShapeType="1"/>
          </p:cNvSpPr>
          <p:nvPr/>
        </p:nvSpPr>
        <p:spPr bwMode="auto">
          <a:xfrm flipH="1" flipV="1">
            <a:off x="3505200" y="4876800"/>
            <a:ext cx="1143000" cy="914400"/>
          </a:xfrm>
          <a:prstGeom prst="line">
            <a:avLst/>
          </a:prstGeom>
          <a:noFill/>
          <a:ln w="38100">
            <a:solidFill>
              <a:schemeClr val="accent2">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rgbClr val="4A452A"/>
              </a:solidFill>
            </a:endParaRPr>
          </a:p>
        </p:txBody>
      </p:sp>
      <p:sp>
        <p:nvSpPr>
          <p:cNvPr id="27" name="Title 8"/>
          <p:cNvSpPr>
            <a:spLocks noGrp="1"/>
          </p:cNvSpPr>
          <p:nvPr>
            <p:ph type="title"/>
          </p:nvPr>
        </p:nvSpPr>
        <p:spPr>
          <a:xfrm>
            <a:off x="457200" y="274638"/>
            <a:ext cx="8229600" cy="1143000"/>
          </a:xfrm>
        </p:spPr>
        <p:txBody>
          <a:bodyPr>
            <a:normAutofit/>
          </a:bodyPr>
          <a:lstStyle/>
          <a:p>
            <a:r>
              <a:rPr lang="en-US" sz="3600" dirty="0" smtClean="0">
                <a:solidFill>
                  <a:srgbClr val="404040"/>
                </a:solidFill>
                <a:latin typeface="Cambria"/>
                <a:cs typeface="Cambria"/>
              </a:rPr>
              <a:t>1. We live in the overlap of the ages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29905243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dissolve">
                                      <p:cBhvr>
                                        <p:cTn id="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1. We live in the overlap of the ages</a:t>
            </a:r>
            <a:endParaRPr lang="en-US" sz="3600" dirty="0">
              <a:solidFill>
                <a:srgbClr val="404040"/>
              </a:solidFill>
              <a:latin typeface="Cambria"/>
              <a:cs typeface="Cambria"/>
            </a:endParaRPr>
          </a:p>
        </p:txBody>
      </p:sp>
      <p:sp>
        <p:nvSpPr>
          <p:cNvPr id="10" name="Content Placeholder 9"/>
          <p:cNvSpPr>
            <a:spLocks noGrp="1"/>
          </p:cNvSpPr>
          <p:nvPr>
            <p:ph idx="1"/>
          </p:nvPr>
        </p:nvSpPr>
        <p:spPr/>
        <p:txBody>
          <a:bodyPr>
            <a:normAutofit/>
          </a:bodyPr>
          <a:lstStyle/>
          <a:p>
            <a:pPr marL="800100" lvl="2" indent="-800100">
              <a:buNone/>
            </a:pPr>
            <a:endParaRPr lang="en-US" i="1" dirty="0" smtClean="0">
              <a:solidFill>
                <a:schemeClr val="tx1">
                  <a:lumMod val="75000"/>
                  <a:lumOff val="25000"/>
                </a:schemeClr>
              </a:solidFill>
            </a:endParaRPr>
          </a:p>
          <a:p>
            <a:pPr marL="800100" lvl="2" indent="-800100">
              <a:buNone/>
            </a:pPr>
            <a:r>
              <a:rPr lang="en-US" sz="3200" dirty="0" smtClean="0">
                <a:solidFill>
                  <a:schemeClr val="tx1">
                    <a:lumMod val="75000"/>
                    <a:lumOff val="25000"/>
                  </a:schemeClr>
                </a:solidFill>
              </a:rPr>
              <a:t>The “already” </a:t>
            </a:r>
          </a:p>
          <a:p>
            <a:pPr marL="800100" lvl="2" indent="-800100">
              <a:buNone/>
            </a:pPr>
            <a:endParaRPr lang="en-US" i="1" dirty="0" smtClean="0">
              <a:solidFill>
                <a:schemeClr val="tx1">
                  <a:lumMod val="75000"/>
                  <a:lumOff val="25000"/>
                </a:schemeClr>
              </a:solidFill>
            </a:endParaRPr>
          </a:p>
          <a:p>
            <a:pPr marL="800100" lvl="2" indent="0">
              <a:buNone/>
            </a:pPr>
            <a:r>
              <a:rPr lang="en-US" i="1" dirty="0" smtClean="0">
                <a:solidFill>
                  <a:schemeClr val="tx1">
                    <a:lumMod val="75000"/>
                    <a:lumOff val="25000"/>
                  </a:schemeClr>
                </a:solidFill>
              </a:rPr>
              <a:t>And </a:t>
            </a:r>
            <a:r>
              <a:rPr lang="en-US" i="1" dirty="0">
                <a:solidFill>
                  <a:schemeClr val="tx1">
                    <a:lumMod val="75000"/>
                    <a:lumOff val="25000"/>
                  </a:schemeClr>
                </a:solidFill>
              </a:rPr>
              <a:t>such were some of you. But you were washed, you were sanctified, you were justified in the name of the Lord Jesus Christ and by the Spirit of our God. </a:t>
            </a:r>
          </a:p>
          <a:p>
            <a:pPr marL="571500" lvl="1" indent="0" algn="r" defTabSz="401638">
              <a:buNone/>
            </a:pPr>
            <a:r>
              <a:rPr lang="en-US" sz="2000" dirty="0" smtClean="0">
                <a:solidFill>
                  <a:schemeClr val="tx1">
                    <a:lumMod val="75000"/>
                    <a:lumOff val="25000"/>
                  </a:schemeClr>
                </a:solidFill>
              </a:rPr>
              <a:t>--1 Corinthians 6:11</a:t>
            </a:r>
          </a:p>
          <a:p>
            <a:pPr marL="514350" indent="-514350">
              <a:buAutoNum type="romanLcPeriod"/>
            </a:pPr>
            <a:endParaRPr lang="en-US" dirty="0">
              <a:solidFill>
                <a:schemeClr val="tx1">
                  <a:lumMod val="75000"/>
                  <a:lumOff val="25000"/>
                </a:schemeClr>
              </a:solidFill>
            </a:endParaRPr>
          </a:p>
          <a:p>
            <a:pPr marL="400050" lvl="1" indent="0">
              <a:buNone/>
            </a:pPr>
            <a:endParaRPr lang="en-US" dirty="0" smtClean="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3311003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1. We live in the overlap of the ages</a:t>
            </a:r>
            <a:endParaRPr lang="en-US" sz="3600" dirty="0">
              <a:solidFill>
                <a:srgbClr val="404040"/>
              </a:solidFill>
              <a:latin typeface="Cambria"/>
              <a:cs typeface="Cambria"/>
            </a:endParaRPr>
          </a:p>
        </p:txBody>
      </p:sp>
      <p:sp>
        <p:nvSpPr>
          <p:cNvPr id="10" name="Content Placeholder 9"/>
          <p:cNvSpPr>
            <a:spLocks noGrp="1"/>
          </p:cNvSpPr>
          <p:nvPr>
            <p:ph idx="1"/>
          </p:nvPr>
        </p:nvSpPr>
        <p:spPr/>
        <p:txBody>
          <a:bodyPr>
            <a:normAutofit/>
          </a:bodyPr>
          <a:lstStyle/>
          <a:p>
            <a:pPr marL="800100" lvl="2" indent="-800100">
              <a:buNone/>
            </a:pPr>
            <a:endParaRPr lang="en-US" i="1" dirty="0" smtClean="0">
              <a:solidFill>
                <a:schemeClr val="tx1">
                  <a:lumMod val="75000"/>
                  <a:lumOff val="25000"/>
                </a:schemeClr>
              </a:solidFill>
            </a:endParaRPr>
          </a:p>
          <a:p>
            <a:pPr marL="800100" lvl="2" indent="-800100">
              <a:buNone/>
            </a:pPr>
            <a:r>
              <a:rPr lang="en-US" sz="3200" dirty="0" smtClean="0">
                <a:solidFill>
                  <a:schemeClr val="tx1">
                    <a:lumMod val="75000"/>
                    <a:lumOff val="25000"/>
                  </a:schemeClr>
                </a:solidFill>
              </a:rPr>
              <a:t>The “not yet” </a:t>
            </a:r>
          </a:p>
          <a:p>
            <a:pPr marL="800100" lvl="2" indent="-800100">
              <a:buNone/>
            </a:pPr>
            <a:endParaRPr lang="en-US" i="1" dirty="0" smtClean="0">
              <a:solidFill>
                <a:schemeClr val="tx1">
                  <a:lumMod val="75000"/>
                  <a:lumOff val="25000"/>
                </a:schemeClr>
              </a:solidFill>
            </a:endParaRPr>
          </a:p>
          <a:p>
            <a:pPr marL="800100" lvl="2" indent="0">
              <a:buNone/>
            </a:pPr>
            <a:r>
              <a:rPr lang="en-US" i="1" dirty="0">
                <a:solidFill>
                  <a:schemeClr val="tx1">
                    <a:lumMod val="75000"/>
                    <a:lumOff val="25000"/>
                  </a:schemeClr>
                </a:solidFill>
              </a:rPr>
              <a:t>Beloved, we are God’s children now, and what we will be has not yet appeared; but we know that when he appears we shall be like him, because we shall see him as he is. </a:t>
            </a:r>
            <a:r>
              <a:rPr lang="en-US" i="1" dirty="0" smtClean="0">
                <a:solidFill>
                  <a:schemeClr val="tx1">
                    <a:lumMod val="75000"/>
                    <a:lumOff val="25000"/>
                  </a:schemeClr>
                </a:solidFill>
              </a:rPr>
              <a:t>3 And </a:t>
            </a:r>
            <a:r>
              <a:rPr lang="en-US" i="1" dirty="0">
                <a:solidFill>
                  <a:schemeClr val="tx1">
                    <a:lumMod val="75000"/>
                    <a:lumOff val="25000"/>
                  </a:schemeClr>
                </a:solidFill>
              </a:rPr>
              <a:t>everyone who thus hopes in him purifies himself as he is pure. </a:t>
            </a:r>
          </a:p>
          <a:p>
            <a:pPr marL="571500" lvl="1" indent="0" algn="r" defTabSz="401638">
              <a:buNone/>
            </a:pPr>
            <a:r>
              <a:rPr lang="en-US" sz="2000" dirty="0" smtClean="0">
                <a:solidFill>
                  <a:schemeClr val="tx1">
                    <a:lumMod val="75000"/>
                    <a:lumOff val="25000"/>
                  </a:schemeClr>
                </a:solidFill>
              </a:rPr>
              <a:t>--1 John 3:2-3</a:t>
            </a:r>
          </a:p>
          <a:p>
            <a:pPr marL="514350" indent="-514350">
              <a:buAutoNum type="romanLcPeriod"/>
            </a:pPr>
            <a:endParaRPr lang="en-US" dirty="0">
              <a:solidFill>
                <a:schemeClr val="tx1">
                  <a:lumMod val="75000"/>
                  <a:lumOff val="25000"/>
                </a:schemeClr>
              </a:solidFill>
            </a:endParaRPr>
          </a:p>
          <a:p>
            <a:pPr marL="400050" lvl="1" indent="0">
              <a:buNone/>
            </a:pPr>
            <a:endParaRPr lang="en-US" dirty="0" smtClean="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1856523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p:txBody>
          <a:bodyPr>
            <a:normAutofit/>
          </a:bodyPr>
          <a:lstStyle/>
          <a:p>
            <a:r>
              <a:rPr lang="en-US" sz="3600" dirty="0" smtClean="0">
                <a:solidFill>
                  <a:srgbClr val="404040"/>
                </a:solidFill>
                <a:latin typeface="Cambria"/>
                <a:cs typeface="Cambria"/>
              </a:rPr>
              <a:t>2. We are assailed by many foes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348128114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4802</TotalTime>
  <Words>2374</Words>
  <Application>Microsoft Macintosh PowerPoint</Application>
  <PresentationFormat>On-screen Show (4:3)</PresentationFormat>
  <Paragraphs>225</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Sanctified in the World</vt:lpstr>
      <vt:lpstr>Romans 13:11-14</vt:lpstr>
      <vt:lpstr>1. We live in the overlap of the ages </vt:lpstr>
      <vt:lpstr>1. We live in the overlap of the ages </vt:lpstr>
      <vt:lpstr>1. We live in the overlap of the ages </vt:lpstr>
      <vt:lpstr>1. We live in the overlap of the ages </vt:lpstr>
      <vt:lpstr>1. We live in the overlap of the ages</vt:lpstr>
      <vt:lpstr>1. We live in the overlap of the ages</vt:lpstr>
      <vt:lpstr>2. We are assailed by many foes </vt:lpstr>
      <vt:lpstr>2. We are assailed by many foes </vt:lpstr>
      <vt:lpstr>2. We are assailed by many foes </vt:lpstr>
      <vt:lpstr>2. We are assailed by many foes </vt:lpstr>
      <vt:lpstr>2. We are assailed by many foes </vt:lpstr>
      <vt:lpstr>2. We are assailed by many foes </vt:lpstr>
      <vt:lpstr>2. We are assailed by many foes </vt:lpstr>
      <vt:lpstr>2. We are assailed by many foes </vt:lpstr>
      <vt:lpstr>PowerPoint Presentation</vt:lpstr>
      <vt:lpstr>2. We are assailed by many foes </vt:lpstr>
      <vt:lpstr>2. We are assailed by many foes </vt:lpstr>
      <vt:lpstr>PowerPoint Presentation</vt:lpstr>
      <vt:lpstr>3. We, therefore, live as…</vt:lpstr>
      <vt:lpstr>3. We, therefore, live as…</vt:lpstr>
      <vt:lpstr>3. We, therefore, live as…</vt:lpstr>
      <vt:lpstr>3. We, therefore, live as…</vt:lpstr>
      <vt:lpstr>3. We, therefore, live as…</vt:lpstr>
      <vt:lpstr>3. We, therefore, live as…</vt:lpstr>
      <vt:lpstr>3. We, therefore, live as…</vt:lpstr>
      <vt:lpstr>3. We, therefore, live as…</vt:lpstr>
      <vt:lpstr>3. We, therefore, live as…</vt:lpstr>
      <vt:lpstr>Application </vt:lpstr>
      <vt:lpstr>Application </vt:lpstr>
      <vt:lpstr>Application </vt:lpstr>
      <vt:lpstr>Application </vt:lpstr>
      <vt:lpstr>Application </vt:lpstr>
      <vt:lpstr>Application </vt:lpstr>
      <vt:lpstr>Application </vt:lpstr>
      <vt:lpstr>PowerPoint Presentation</vt:lpstr>
    </vt:vector>
  </TitlesOfParts>
  <Company>Fulkerson Park Baptist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Hedges</dc:creator>
  <cp:lastModifiedBy>Brian Hedges</cp:lastModifiedBy>
  <cp:revision>69</cp:revision>
  <dcterms:created xsi:type="dcterms:W3CDTF">2013-11-02T03:58:44Z</dcterms:created>
  <dcterms:modified xsi:type="dcterms:W3CDTF">2015-06-06T13:58:45Z</dcterms:modified>
</cp:coreProperties>
</file>