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316" r:id="rId2"/>
    <p:sldId id="375" r:id="rId3"/>
    <p:sldId id="330" r:id="rId4"/>
    <p:sldId id="377" r:id="rId5"/>
    <p:sldId id="378" r:id="rId6"/>
    <p:sldId id="379" r:id="rId7"/>
    <p:sldId id="383" r:id="rId8"/>
    <p:sldId id="380" r:id="rId9"/>
    <p:sldId id="376" r:id="rId10"/>
    <p:sldId id="382" r:id="rId11"/>
    <p:sldId id="381" r:id="rId12"/>
    <p:sldId id="405" r:id="rId13"/>
    <p:sldId id="408" r:id="rId14"/>
    <p:sldId id="407" r:id="rId15"/>
    <p:sldId id="406" r:id="rId16"/>
    <p:sldId id="384" r:id="rId17"/>
    <p:sldId id="386" r:id="rId18"/>
    <p:sldId id="385" r:id="rId19"/>
    <p:sldId id="387" r:id="rId20"/>
    <p:sldId id="393" r:id="rId21"/>
    <p:sldId id="396" r:id="rId22"/>
    <p:sldId id="395" r:id="rId23"/>
    <p:sldId id="390" r:id="rId24"/>
    <p:sldId id="394" r:id="rId25"/>
    <p:sldId id="409" r:id="rId26"/>
    <p:sldId id="411" r:id="rId27"/>
    <p:sldId id="410" r:id="rId28"/>
    <p:sldId id="397" r:id="rId29"/>
    <p:sldId id="402" r:id="rId30"/>
    <p:sldId id="403" r:id="rId31"/>
    <p:sldId id="404" r:id="rId32"/>
    <p:sldId id="400" r:id="rId33"/>
    <p:sldId id="401"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autoAdjust="0"/>
    <p:restoredTop sz="94693" autoAdjust="0"/>
  </p:normalViewPr>
  <p:slideViewPr>
    <p:cSldViewPr snapToObjects="1">
      <p:cViewPr varScale="1">
        <p:scale>
          <a:sx n="75" d="100"/>
          <a:sy n="75" d="100"/>
        </p:scale>
        <p:origin x="1230" y="90"/>
      </p:cViewPr>
      <p:guideLst>
        <p:guide orient="horz" pos="2160"/>
        <p:guide pos="2880"/>
      </p:guideLst>
    </p:cSldViewPr>
  </p:slideViewPr>
  <p:outlineViewPr>
    <p:cViewPr>
      <p:scale>
        <a:sx n="33" d="100"/>
        <a:sy n="33" d="100"/>
      </p:scale>
      <p:origin x="0" y="39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5E7DB2-E4B6-824C-97B4-4158400ABD4E}" type="datetimeFigureOut">
              <a:rPr lang="en-US" smtClean="0"/>
              <a:t>6/9/2015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2E3254B-C452-6649-A381-4005987C0958}" type="slidenum">
              <a:rPr lang="en-US" smtClean="0"/>
              <a:t>‹#›</a:t>
            </a:fld>
            <a:endParaRPr lang="en-US"/>
          </a:p>
        </p:txBody>
      </p:sp>
    </p:spTree>
    <p:extLst>
      <p:ext uri="{BB962C8B-B14F-4D97-AF65-F5344CB8AC3E}">
        <p14:creationId xmlns:p14="http://schemas.microsoft.com/office/powerpoint/2010/main" val="35189648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BD7C3-B4A2-7B46-ABD7-13DA57343185}"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420238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BD7C3-B4A2-7B46-ABD7-13DA57343185}"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2303412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BD7C3-B4A2-7B46-ABD7-13DA57343185}"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1961696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BD7C3-B4A2-7B46-ABD7-13DA57343185}"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2552670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BD7C3-B4A2-7B46-ABD7-13DA57343185}" type="datetimeFigureOut">
              <a:rPr lang="en-US" smtClean="0"/>
              <a:t>6/9/2015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59257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BD7C3-B4A2-7B46-ABD7-13DA57343185}"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3145736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BD7C3-B4A2-7B46-ABD7-13DA57343185}" type="datetimeFigureOut">
              <a:rPr lang="en-US" smtClean="0"/>
              <a:t>6/9/2015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160565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BD7C3-B4A2-7B46-ABD7-13DA57343185}" type="datetimeFigureOut">
              <a:rPr lang="en-US" smtClean="0"/>
              <a:t>6/9/2015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305014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BD7C3-B4A2-7B46-ABD7-13DA57343185}" type="datetimeFigureOut">
              <a:rPr lang="en-US" smtClean="0"/>
              <a:t>6/9/2015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3638256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BD7C3-B4A2-7B46-ABD7-13DA57343185}"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602304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BD7C3-B4A2-7B46-ABD7-13DA57343185}" type="datetimeFigureOut">
              <a:rPr lang="en-US" smtClean="0"/>
              <a:t>6/9/2015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10D2A0-D933-B04A-8061-F8A4B8457691}" type="slidenum">
              <a:rPr lang="en-US" smtClean="0"/>
              <a:t>‹#›</a:t>
            </a:fld>
            <a:endParaRPr lang="en-US"/>
          </a:p>
        </p:txBody>
      </p:sp>
    </p:spTree>
    <p:extLst>
      <p:ext uri="{BB962C8B-B14F-4D97-AF65-F5344CB8AC3E}">
        <p14:creationId xmlns:p14="http://schemas.microsoft.com/office/powerpoint/2010/main" val="3532836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BD7C3-B4A2-7B46-ABD7-13DA57343185}" type="datetimeFigureOut">
              <a:rPr lang="en-US" smtClean="0"/>
              <a:t>6/9/2015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0D2A0-D933-B04A-8061-F8A4B8457691}" type="slidenum">
              <a:rPr lang="en-US" smtClean="0"/>
              <a:t>‹#›</a:t>
            </a:fld>
            <a:endParaRPr lang="en-US"/>
          </a:p>
        </p:txBody>
      </p:sp>
    </p:spTree>
    <p:extLst>
      <p:ext uri="{BB962C8B-B14F-4D97-AF65-F5344CB8AC3E}">
        <p14:creationId xmlns:p14="http://schemas.microsoft.com/office/powerpoint/2010/main" val="398435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e_Holy_Spirit_bkgd.jpg"/>
          <p:cNvPicPr>
            <a:picLocks noGrp="1" noChangeAspect="1"/>
          </p:cNvPicPr>
          <p:nvPr>
            <p:ph idx="4294967295"/>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p:spPr>
      </p:pic>
      <p:sp>
        <p:nvSpPr>
          <p:cNvPr id="8" name="Title 7"/>
          <p:cNvSpPr>
            <a:spLocks noGrp="1"/>
          </p:cNvSpPr>
          <p:nvPr>
            <p:ph type="ctrTitle"/>
          </p:nvPr>
        </p:nvSpPr>
        <p:spPr/>
        <p:txBody>
          <a:bodyPr>
            <a:noAutofit/>
          </a:bodyPr>
          <a:lstStyle/>
          <a:p>
            <a:pPr lvl="0">
              <a:spcBef>
                <a:spcPct val="20000"/>
              </a:spcBef>
            </a:pPr>
            <a:r>
              <a:rPr lang="en-US" sz="5400" dirty="0" smtClean="0">
                <a:solidFill>
                  <a:schemeClr val="tx1">
                    <a:lumMod val="75000"/>
                    <a:lumOff val="25000"/>
                  </a:schemeClr>
                </a:solidFill>
                <a:latin typeface="Cambria"/>
                <a:ea typeface="+mn-ea"/>
                <a:cs typeface="Cambria"/>
              </a:rPr>
              <a:t>Sanctified in the Son</a:t>
            </a:r>
            <a:endParaRPr lang="en-US" sz="5400" dirty="0">
              <a:solidFill>
                <a:schemeClr val="tx1">
                  <a:lumMod val="75000"/>
                  <a:lumOff val="25000"/>
                </a:schemeClr>
              </a:solidFill>
              <a:latin typeface="Cambria"/>
              <a:ea typeface="+mn-ea"/>
              <a:cs typeface="Cambria"/>
            </a:endParaRPr>
          </a:p>
        </p:txBody>
      </p:sp>
      <p:sp>
        <p:nvSpPr>
          <p:cNvPr id="10" name="Subtitle 9"/>
          <p:cNvSpPr>
            <a:spLocks noGrp="1"/>
          </p:cNvSpPr>
          <p:nvPr>
            <p:ph type="subTitle" idx="1"/>
          </p:nvPr>
        </p:nvSpPr>
        <p:spPr/>
        <p:txBody>
          <a:bodyPr/>
          <a:lstStyle/>
          <a:p>
            <a:r>
              <a:rPr lang="en-US" dirty="0" smtClean="0"/>
              <a:t>The Christological Roots</a:t>
            </a:r>
          </a:p>
          <a:p>
            <a:r>
              <a:rPr lang="en-US" dirty="0" smtClean="0"/>
              <a:t>of Sanctification </a:t>
            </a:r>
            <a:endParaRPr lang="en-US" dirty="0"/>
          </a:p>
        </p:txBody>
      </p:sp>
    </p:spTree>
    <p:extLst>
      <p:ext uri="{BB962C8B-B14F-4D97-AF65-F5344CB8AC3E}">
        <p14:creationId xmlns:p14="http://schemas.microsoft.com/office/powerpoint/2010/main" val="24848466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chemeClr val="tx1">
                    <a:lumMod val="75000"/>
                    <a:lumOff val="25000"/>
                  </a:schemeClr>
                </a:solidFill>
              </a:rPr>
              <a:t>“The gift of righteousness”</a:t>
            </a:r>
          </a:p>
          <a:p>
            <a:pPr marL="1028700" lvl="1" indent="-620713">
              <a:buFont typeface="+mj-lt"/>
              <a:buAutoNum type="romanLcPeriod"/>
            </a:pPr>
            <a:r>
              <a:rPr lang="en-US" dirty="0" smtClean="0">
                <a:solidFill>
                  <a:schemeClr val="tx1">
                    <a:lumMod val="75000"/>
                    <a:lumOff val="25000"/>
                  </a:schemeClr>
                </a:solidFill>
              </a:rPr>
              <a:t>The need for the gift: </a:t>
            </a:r>
            <a:r>
              <a:rPr lang="en-US" i="1" dirty="0" smtClean="0">
                <a:solidFill>
                  <a:schemeClr val="tx1">
                    <a:lumMod val="75000"/>
                    <a:lumOff val="25000"/>
                  </a:schemeClr>
                </a:solidFill>
              </a:rPr>
              <a:t>sin and death </a:t>
            </a:r>
            <a:r>
              <a:rPr lang="en-US" dirty="0" smtClean="0">
                <a:solidFill>
                  <a:schemeClr val="tx1">
                    <a:lumMod val="75000"/>
                    <a:lumOff val="25000"/>
                  </a:schemeClr>
                </a:solidFill>
              </a:rPr>
              <a:t>(v. 12) </a:t>
            </a:r>
          </a:p>
          <a:p>
            <a:pPr marL="1028700" lvl="1" indent="-620713">
              <a:buFont typeface="+mj-lt"/>
              <a:buAutoNum type="romanLcPeriod"/>
            </a:pPr>
            <a:r>
              <a:rPr lang="en-US" dirty="0" smtClean="0">
                <a:solidFill>
                  <a:schemeClr val="tx1">
                    <a:lumMod val="75000"/>
                    <a:lumOff val="25000"/>
                  </a:schemeClr>
                </a:solidFill>
              </a:rPr>
              <a:t>The character of </a:t>
            </a:r>
            <a:r>
              <a:rPr lang="en-US" dirty="0">
                <a:solidFill>
                  <a:schemeClr val="tx1">
                    <a:lumMod val="75000"/>
                    <a:lumOff val="25000"/>
                  </a:schemeClr>
                </a:solidFill>
              </a:rPr>
              <a:t>the gift</a:t>
            </a:r>
            <a:r>
              <a:rPr lang="en-US" i="1" dirty="0">
                <a:solidFill>
                  <a:schemeClr val="tx1">
                    <a:lumMod val="75000"/>
                    <a:lumOff val="25000"/>
                  </a:schemeClr>
                </a:solidFill>
              </a:rPr>
              <a:t>: free, gracious, abundan</a:t>
            </a:r>
            <a:r>
              <a:rPr lang="en-US" dirty="0">
                <a:solidFill>
                  <a:schemeClr val="tx1">
                    <a:lumMod val="75000"/>
                    <a:lumOff val="25000"/>
                  </a:schemeClr>
                </a:solidFill>
              </a:rPr>
              <a:t>t </a:t>
            </a:r>
            <a:r>
              <a:rPr lang="en-US" dirty="0" smtClean="0">
                <a:solidFill>
                  <a:schemeClr val="tx1">
                    <a:lumMod val="75000"/>
                    <a:lumOff val="25000"/>
                  </a:schemeClr>
                </a:solidFill>
              </a:rPr>
              <a:t>(vv. </a:t>
            </a:r>
            <a:r>
              <a:rPr lang="en-US" dirty="0">
                <a:solidFill>
                  <a:schemeClr val="tx1">
                    <a:lumMod val="75000"/>
                    <a:lumOff val="25000"/>
                  </a:schemeClr>
                </a:solidFill>
              </a:rPr>
              <a:t>15-17, 20-</a:t>
            </a:r>
            <a:r>
              <a:rPr lang="en-US" dirty="0" smtClean="0">
                <a:solidFill>
                  <a:schemeClr val="tx1">
                    <a:lumMod val="75000"/>
                    <a:lumOff val="25000"/>
                  </a:schemeClr>
                </a:solidFill>
              </a:rPr>
              <a:t>21)</a:t>
            </a:r>
            <a:endParaRPr lang="en-US" dirty="0">
              <a:solidFill>
                <a:schemeClr val="tx1">
                  <a:lumMod val="75000"/>
                  <a:lumOff val="25000"/>
                </a:schemeClr>
              </a:solidFill>
            </a:endParaRPr>
          </a:p>
          <a:p>
            <a:pPr marL="1028700" lvl="1" indent="-620713">
              <a:buFont typeface="+mj-lt"/>
              <a:buAutoNum type="romanLcPeriod"/>
            </a:pPr>
            <a:r>
              <a:rPr lang="en-US" dirty="0" smtClean="0">
                <a:solidFill>
                  <a:schemeClr val="tx1">
                    <a:lumMod val="75000"/>
                    <a:lumOff val="25000"/>
                  </a:schemeClr>
                </a:solidFill>
              </a:rPr>
              <a:t>The source of </a:t>
            </a:r>
            <a:r>
              <a:rPr lang="en-US" dirty="0">
                <a:solidFill>
                  <a:schemeClr val="tx1">
                    <a:lumMod val="75000"/>
                    <a:lumOff val="25000"/>
                  </a:schemeClr>
                </a:solidFill>
              </a:rPr>
              <a:t>the gift: </a:t>
            </a:r>
            <a:r>
              <a:rPr lang="en-US" i="1" dirty="0">
                <a:solidFill>
                  <a:schemeClr val="tx1">
                    <a:lumMod val="75000"/>
                    <a:lumOff val="25000"/>
                  </a:schemeClr>
                </a:solidFill>
              </a:rPr>
              <a:t>“The One Man” </a:t>
            </a:r>
            <a:r>
              <a:rPr lang="en-US" dirty="0" smtClean="0">
                <a:solidFill>
                  <a:schemeClr val="tx1">
                    <a:lumMod val="75000"/>
                    <a:lumOff val="25000"/>
                  </a:schemeClr>
                </a:solidFill>
              </a:rPr>
              <a:t>(vv. </a:t>
            </a:r>
            <a:r>
              <a:rPr lang="en-US" dirty="0">
                <a:solidFill>
                  <a:schemeClr val="tx1">
                    <a:lumMod val="75000"/>
                    <a:lumOff val="25000"/>
                  </a:schemeClr>
                </a:solidFill>
              </a:rPr>
              <a:t>15-</a:t>
            </a:r>
            <a:r>
              <a:rPr lang="en-US" dirty="0" smtClean="0">
                <a:solidFill>
                  <a:schemeClr val="tx1">
                    <a:lumMod val="75000"/>
                    <a:lumOff val="25000"/>
                  </a:schemeClr>
                </a:solidFill>
              </a:rPr>
              <a:t>19)</a:t>
            </a:r>
            <a:endParaRPr lang="en-US" dirty="0">
              <a:solidFill>
                <a:schemeClr val="tx1">
                  <a:lumMod val="75000"/>
                  <a:lumOff val="25000"/>
                </a:schemeClr>
              </a:solidFill>
            </a:endParaRPr>
          </a:p>
          <a:p>
            <a:pPr marL="1028700" lvl="1" indent="-620713">
              <a:buFont typeface="+mj-lt"/>
              <a:buAutoNum type="romanLcPeriod"/>
            </a:pPr>
            <a:r>
              <a:rPr lang="en-US" dirty="0" smtClean="0">
                <a:solidFill>
                  <a:schemeClr val="tx1">
                    <a:lumMod val="75000"/>
                    <a:lumOff val="25000"/>
                  </a:schemeClr>
                </a:solidFill>
              </a:rPr>
              <a:t>The results of </a:t>
            </a:r>
            <a:r>
              <a:rPr lang="en-US" dirty="0">
                <a:solidFill>
                  <a:schemeClr val="tx1">
                    <a:lumMod val="75000"/>
                    <a:lumOff val="25000"/>
                  </a:schemeClr>
                </a:solidFill>
              </a:rPr>
              <a:t>the gift:</a:t>
            </a:r>
            <a:r>
              <a:rPr lang="en-US" i="1" dirty="0">
                <a:solidFill>
                  <a:schemeClr val="tx1">
                    <a:lumMod val="75000"/>
                    <a:lumOff val="25000"/>
                  </a:schemeClr>
                </a:solidFill>
              </a:rPr>
              <a:t> justification</a:t>
            </a:r>
            <a:r>
              <a:rPr lang="en-US" i="1" dirty="0" smtClean="0">
                <a:solidFill>
                  <a:schemeClr val="tx1">
                    <a:lumMod val="75000"/>
                    <a:lumOff val="25000"/>
                  </a:schemeClr>
                </a:solidFill>
              </a:rPr>
              <a:t>, reign, life </a:t>
            </a:r>
            <a:r>
              <a:rPr lang="en-US" dirty="0" smtClean="0">
                <a:solidFill>
                  <a:schemeClr val="tx1">
                    <a:lumMod val="75000"/>
                    <a:lumOff val="25000"/>
                  </a:schemeClr>
                </a:solidFill>
              </a:rPr>
              <a:t> (vv</a:t>
            </a:r>
            <a:r>
              <a:rPr lang="en-US" dirty="0">
                <a:solidFill>
                  <a:schemeClr val="tx1">
                    <a:lumMod val="75000"/>
                    <a:lumOff val="25000"/>
                  </a:schemeClr>
                </a:solidFill>
              </a:rPr>
              <a:t>. 16-</a:t>
            </a:r>
            <a:r>
              <a:rPr lang="en-US" dirty="0" smtClean="0">
                <a:solidFill>
                  <a:schemeClr val="tx1">
                    <a:lumMod val="75000"/>
                    <a:lumOff val="25000"/>
                  </a:schemeClr>
                </a:solidFill>
              </a:rPr>
              <a:t>21) </a:t>
            </a:r>
            <a:endParaRPr lang="en-US" dirty="0">
              <a:solidFill>
                <a:schemeClr val="tx1">
                  <a:lumMod val="75000"/>
                  <a:lumOff val="25000"/>
                </a:schemeClr>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7151716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chemeClr val="tx1">
                    <a:lumMod val="75000"/>
                    <a:lumOff val="25000"/>
                  </a:schemeClr>
                </a:solidFill>
              </a:rPr>
              <a:t>“The gift of righteousness”</a:t>
            </a:r>
          </a:p>
          <a:p>
            <a:pPr marL="1028700" lvl="1" indent="-620713">
              <a:buFont typeface="+mj-lt"/>
              <a:buAutoNum type="romanLcPeriod"/>
            </a:pPr>
            <a:r>
              <a:rPr lang="en-US" dirty="0" smtClean="0">
                <a:solidFill>
                  <a:schemeClr val="tx1">
                    <a:lumMod val="75000"/>
                    <a:lumOff val="25000"/>
                  </a:schemeClr>
                </a:solidFill>
              </a:rPr>
              <a:t>The need for the gift: </a:t>
            </a:r>
            <a:r>
              <a:rPr lang="en-US" i="1" dirty="0" smtClean="0">
                <a:solidFill>
                  <a:schemeClr val="tx1">
                    <a:lumMod val="75000"/>
                    <a:lumOff val="25000"/>
                  </a:schemeClr>
                </a:solidFill>
              </a:rPr>
              <a:t>sin and death </a:t>
            </a:r>
            <a:r>
              <a:rPr lang="en-US" dirty="0" smtClean="0">
                <a:solidFill>
                  <a:schemeClr val="tx1">
                    <a:lumMod val="75000"/>
                    <a:lumOff val="25000"/>
                  </a:schemeClr>
                </a:solidFill>
              </a:rPr>
              <a:t>(v. 12) </a:t>
            </a:r>
          </a:p>
          <a:p>
            <a:pPr marL="1028700" lvl="1" indent="-620713">
              <a:buFont typeface="+mj-lt"/>
              <a:buAutoNum type="romanLcPeriod"/>
            </a:pPr>
            <a:r>
              <a:rPr lang="en-US" dirty="0" smtClean="0">
                <a:solidFill>
                  <a:schemeClr val="tx1">
                    <a:lumMod val="75000"/>
                    <a:lumOff val="25000"/>
                  </a:schemeClr>
                </a:solidFill>
              </a:rPr>
              <a:t>The character of </a:t>
            </a:r>
            <a:r>
              <a:rPr lang="en-US" dirty="0">
                <a:solidFill>
                  <a:schemeClr val="tx1">
                    <a:lumMod val="75000"/>
                    <a:lumOff val="25000"/>
                  </a:schemeClr>
                </a:solidFill>
              </a:rPr>
              <a:t>the gift</a:t>
            </a:r>
            <a:r>
              <a:rPr lang="en-US" i="1" dirty="0">
                <a:solidFill>
                  <a:schemeClr val="tx1">
                    <a:lumMod val="75000"/>
                    <a:lumOff val="25000"/>
                  </a:schemeClr>
                </a:solidFill>
              </a:rPr>
              <a:t>: free, gracious, abundan</a:t>
            </a:r>
            <a:r>
              <a:rPr lang="en-US" dirty="0">
                <a:solidFill>
                  <a:schemeClr val="tx1">
                    <a:lumMod val="75000"/>
                    <a:lumOff val="25000"/>
                  </a:schemeClr>
                </a:solidFill>
              </a:rPr>
              <a:t>t </a:t>
            </a:r>
            <a:r>
              <a:rPr lang="en-US" dirty="0" smtClean="0">
                <a:solidFill>
                  <a:schemeClr val="tx1">
                    <a:lumMod val="75000"/>
                    <a:lumOff val="25000"/>
                  </a:schemeClr>
                </a:solidFill>
              </a:rPr>
              <a:t>(vv. </a:t>
            </a:r>
            <a:r>
              <a:rPr lang="en-US" dirty="0">
                <a:solidFill>
                  <a:schemeClr val="tx1">
                    <a:lumMod val="75000"/>
                    <a:lumOff val="25000"/>
                  </a:schemeClr>
                </a:solidFill>
              </a:rPr>
              <a:t>15-17, 20-</a:t>
            </a:r>
            <a:r>
              <a:rPr lang="en-US" dirty="0" smtClean="0">
                <a:solidFill>
                  <a:schemeClr val="tx1">
                    <a:lumMod val="75000"/>
                    <a:lumOff val="25000"/>
                  </a:schemeClr>
                </a:solidFill>
              </a:rPr>
              <a:t>21)</a:t>
            </a:r>
            <a:endParaRPr lang="en-US" dirty="0">
              <a:solidFill>
                <a:schemeClr val="tx1">
                  <a:lumMod val="75000"/>
                  <a:lumOff val="25000"/>
                </a:schemeClr>
              </a:solidFill>
            </a:endParaRPr>
          </a:p>
          <a:p>
            <a:pPr marL="1028700" lvl="1" indent="-620713">
              <a:buFont typeface="+mj-lt"/>
              <a:buAutoNum type="romanLcPeriod"/>
            </a:pPr>
            <a:r>
              <a:rPr lang="en-US" dirty="0" smtClean="0">
                <a:solidFill>
                  <a:schemeClr val="tx1">
                    <a:lumMod val="75000"/>
                    <a:lumOff val="25000"/>
                  </a:schemeClr>
                </a:solidFill>
              </a:rPr>
              <a:t>The source of </a:t>
            </a:r>
            <a:r>
              <a:rPr lang="en-US" dirty="0">
                <a:solidFill>
                  <a:schemeClr val="tx1">
                    <a:lumMod val="75000"/>
                    <a:lumOff val="25000"/>
                  </a:schemeClr>
                </a:solidFill>
              </a:rPr>
              <a:t>the gift: </a:t>
            </a:r>
            <a:r>
              <a:rPr lang="en-US" i="1" dirty="0">
                <a:solidFill>
                  <a:schemeClr val="tx1">
                    <a:lumMod val="75000"/>
                    <a:lumOff val="25000"/>
                  </a:schemeClr>
                </a:solidFill>
              </a:rPr>
              <a:t>“The One Man” </a:t>
            </a:r>
            <a:r>
              <a:rPr lang="en-US" dirty="0" smtClean="0">
                <a:solidFill>
                  <a:schemeClr val="tx1">
                    <a:lumMod val="75000"/>
                    <a:lumOff val="25000"/>
                  </a:schemeClr>
                </a:solidFill>
              </a:rPr>
              <a:t>(vv. </a:t>
            </a:r>
            <a:r>
              <a:rPr lang="en-US" dirty="0">
                <a:solidFill>
                  <a:schemeClr val="tx1">
                    <a:lumMod val="75000"/>
                    <a:lumOff val="25000"/>
                  </a:schemeClr>
                </a:solidFill>
              </a:rPr>
              <a:t>15-</a:t>
            </a:r>
            <a:r>
              <a:rPr lang="en-US" dirty="0" smtClean="0">
                <a:solidFill>
                  <a:schemeClr val="tx1">
                    <a:lumMod val="75000"/>
                    <a:lumOff val="25000"/>
                  </a:schemeClr>
                </a:solidFill>
              </a:rPr>
              <a:t>19)</a:t>
            </a:r>
            <a:endParaRPr lang="en-US" dirty="0">
              <a:solidFill>
                <a:schemeClr val="tx1">
                  <a:lumMod val="75000"/>
                  <a:lumOff val="25000"/>
                </a:schemeClr>
              </a:solidFill>
            </a:endParaRPr>
          </a:p>
          <a:p>
            <a:pPr marL="1028700" lvl="1" indent="-620713">
              <a:buFont typeface="+mj-lt"/>
              <a:buAutoNum type="romanLcPeriod"/>
            </a:pPr>
            <a:r>
              <a:rPr lang="en-US" dirty="0" smtClean="0">
                <a:solidFill>
                  <a:schemeClr val="tx1">
                    <a:lumMod val="75000"/>
                    <a:lumOff val="25000"/>
                  </a:schemeClr>
                </a:solidFill>
              </a:rPr>
              <a:t>The results of </a:t>
            </a:r>
            <a:r>
              <a:rPr lang="en-US" dirty="0">
                <a:solidFill>
                  <a:schemeClr val="tx1">
                    <a:lumMod val="75000"/>
                    <a:lumOff val="25000"/>
                  </a:schemeClr>
                </a:solidFill>
              </a:rPr>
              <a:t>the gift:</a:t>
            </a:r>
            <a:r>
              <a:rPr lang="en-US" i="1" dirty="0">
                <a:solidFill>
                  <a:schemeClr val="tx1">
                    <a:lumMod val="75000"/>
                    <a:lumOff val="25000"/>
                  </a:schemeClr>
                </a:solidFill>
              </a:rPr>
              <a:t> justification</a:t>
            </a:r>
            <a:r>
              <a:rPr lang="en-US" i="1" dirty="0" smtClean="0">
                <a:solidFill>
                  <a:schemeClr val="tx1">
                    <a:lumMod val="75000"/>
                    <a:lumOff val="25000"/>
                  </a:schemeClr>
                </a:solidFill>
              </a:rPr>
              <a:t>, reign, life </a:t>
            </a:r>
            <a:r>
              <a:rPr lang="en-US" dirty="0" smtClean="0">
                <a:solidFill>
                  <a:schemeClr val="tx1">
                    <a:lumMod val="75000"/>
                    <a:lumOff val="25000"/>
                  </a:schemeClr>
                </a:solidFill>
              </a:rPr>
              <a:t> (vv</a:t>
            </a:r>
            <a:r>
              <a:rPr lang="en-US" dirty="0">
                <a:solidFill>
                  <a:schemeClr val="tx1">
                    <a:lumMod val="75000"/>
                    <a:lumOff val="25000"/>
                  </a:schemeClr>
                </a:solidFill>
              </a:rPr>
              <a:t>. 16-</a:t>
            </a:r>
            <a:r>
              <a:rPr lang="en-US" dirty="0" smtClean="0">
                <a:solidFill>
                  <a:schemeClr val="tx1">
                    <a:lumMod val="75000"/>
                    <a:lumOff val="25000"/>
                  </a:schemeClr>
                </a:solidFill>
              </a:rPr>
              <a:t>21) </a:t>
            </a:r>
            <a:endParaRPr lang="en-US" dirty="0">
              <a:solidFill>
                <a:schemeClr val="tx1">
                  <a:lumMod val="75000"/>
                  <a:lumOff val="25000"/>
                </a:schemeClr>
              </a:solidFill>
            </a:endParaRPr>
          </a:p>
          <a:p>
            <a:pPr marL="1028700" lvl="1" indent="-620713">
              <a:buFont typeface="+mj-lt"/>
              <a:buAutoNum type="romanLcPeriod"/>
            </a:pPr>
            <a:r>
              <a:rPr lang="en-US" dirty="0" smtClean="0">
                <a:solidFill>
                  <a:schemeClr val="tx1">
                    <a:lumMod val="75000"/>
                    <a:lumOff val="25000"/>
                  </a:schemeClr>
                </a:solidFill>
              </a:rPr>
              <a:t>The reception of </a:t>
            </a:r>
            <a:r>
              <a:rPr lang="en-US" dirty="0">
                <a:solidFill>
                  <a:schemeClr val="tx1">
                    <a:lumMod val="75000"/>
                    <a:lumOff val="25000"/>
                  </a:schemeClr>
                </a:solidFill>
              </a:rPr>
              <a:t>the </a:t>
            </a:r>
            <a:r>
              <a:rPr lang="en-US" dirty="0" smtClean="0">
                <a:solidFill>
                  <a:schemeClr val="tx1">
                    <a:lumMod val="75000"/>
                    <a:lumOff val="25000"/>
                  </a:schemeClr>
                </a:solidFill>
              </a:rPr>
              <a:t>gift: </a:t>
            </a:r>
            <a:r>
              <a:rPr lang="en-US" i="1" dirty="0" smtClean="0">
                <a:solidFill>
                  <a:schemeClr val="tx1">
                    <a:lumMod val="75000"/>
                    <a:lumOff val="25000"/>
                  </a:schemeClr>
                </a:solidFill>
              </a:rPr>
              <a:t>receive</a:t>
            </a:r>
            <a:r>
              <a:rPr lang="en-US" dirty="0" smtClean="0">
                <a:solidFill>
                  <a:schemeClr val="tx1">
                    <a:lumMod val="75000"/>
                    <a:lumOff val="25000"/>
                  </a:schemeClr>
                </a:solidFill>
              </a:rPr>
              <a:t> (v</a:t>
            </a:r>
            <a:r>
              <a:rPr lang="en-US" dirty="0">
                <a:solidFill>
                  <a:schemeClr val="tx1">
                    <a:lumMod val="75000"/>
                    <a:lumOff val="25000"/>
                  </a:schemeClr>
                </a:solidFill>
              </a:rPr>
              <a:t>. </a:t>
            </a:r>
            <a:r>
              <a:rPr lang="en-US" dirty="0" smtClean="0">
                <a:solidFill>
                  <a:schemeClr val="tx1">
                    <a:lumMod val="75000"/>
                    <a:lumOff val="25000"/>
                  </a:schemeClr>
                </a:solidFill>
              </a:rPr>
              <a:t>17)  </a:t>
            </a:r>
            <a:endParaRPr lang="en-US" dirty="0">
              <a:solidFill>
                <a:schemeClr val="tx1">
                  <a:lumMod val="75000"/>
                  <a:lumOff val="25000"/>
                </a:schemeClr>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7151716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chemeClr val="tx1">
                    <a:lumMod val="75000"/>
                    <a:lumOff val="25000"/>
                  </a:schemeClr>
                </a:solidFill>
              </a:rPr>
              <a:t>Why is understanding justification so crucial for our sanctification? </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8877712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chemeClr val="tx1">
                    <a:lumMod val="75000"/>
                    <a:lumOff val="25000"/>
                  </a:schemeClr>
                </a:solidFill>
              </a:rPr>
              <a:t>Why is understanding justification so crucial for our sanctification? </a:t>
            </a:r>
          </a:p>
          <a:p>
            <a:pPr marL="1028700" lvl="1" indent="-620713">
              <a:buFont typeface="+mj-lt"/>
              <a:buAutoNum type="romanLcPeriod"/>
            </a:pPr>
            <a:r>
              <a:rPr lang="en-US" dirty="0" smtClean="0">
                <a:solidFill>
                  <a:schemeClr val="tx1">
                    <a:lumMod val="75000"/>
                    <a:lumOff val="25000"/>
                  </a:schemeClr>
                </a:solidFill>
              </a:rPr>
              <a:t>It is the only way to peace with God. </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0008222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chemeClr val="tx1">
                    <a:lumMod val="75000"/>
                    <a:lumOff val="25000"/>
                  </a:schemeClr>
                </a:solidFill>
              </a:rPr>
              <a:t>Why is understanding justification so crucial for our sanctification? </a:t>
            </a:r>
          </a:p>
          <a:p>
            <a:pPr marL="1028700" lvl="1" indent="-620713">
              <a:buFont typeface="+mj-lt"/>
              <a:buAutoNum type="romanLcPeriod"/>
            </a:pPr>
            <a:r>
              <a:rPr lang="en-US" dirty="0" smtClean="0">
                <a:solidFill>
                  <a:schemeClr val="tx1">
                    <a:lumMod val="75000"/>
                    <a:lumOff val="25000"/>
                  </a:schemeClr>
                </a:solidFill>
              </a:rPr>
              <a:t>It is the only way to peace with God. </a:t>
            </a:r>
          </a:p>
          <a:p>
            <a:pPr marL="1028700" lvl="1" indent="-620713">
              <a:buFont typeface="+mj-lt"/>
              <a:buAutoNum type="romanLcPeriod"/>
            </a:pPr>
            <a:r>
              <a:rPr lang="en-US" dirty="0" smtClean="0">
                <a:solidFill>
                  <a:schemeClr val="tx1">
                    <a:lumMod val="75000"/>
                    <a:lumOff val="25000"/>
                  </a:schemeClr>
                </a:solidFill>
              </a:rPr>
              <a:t>It inclines the heart to God in thankful worship, love, and praise.</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000822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chemeClr val="tx1">
                    <a:lumMod val="75000"/>
                    <a:lumOff val="25000"/>
                  </a:schemeClr>
                </a:solidFill>
              </a:rPr>
              <a:t>Why is understanding justification so crucial for our sanctification? </a:t>
            </a:r>
          </a:p>
          <a:p>
            <a:pPr marL="1028700" lvl="1" indent="-620713">
              <a:buFont typeface="+mj-lt"/>
              <a:buAutoNum type="romanLcPeriod"/>
            </a:pPr>
            <a:r>
              <a:rPr lang="en-US" dirty="0" smtClean="0">
                <a:solidFill>
                  <a:schemeClr val="tx1">
                    <a:lumMod val="75000"/>
                    <a:lumOff val="25000"/>
                  </a:schemeClr>
                </a:solidFill>
              </a:rPr>
              <a:t>It is the only way to peace with God. </a:t>
            </a:r>
          </a:p>
          <a:p>
            <a:pPr marL="1028700" lvl="1" indent="-620713">
              <a:buFont typeface="+mj-lt"/>
              <a:buAutoNum type="romanLcPeriod"/>
            </a:pPr>
            <a:r>
              <a:rPr lang="en-US" dirty="0" smtClean="0">
                <a:solidFill>
                  <a:schemeClr val="tx1">
                    <a:lumMod val="75000"/>
                    <a:lumOff val="25000"/>
                  </a:schemeClr>
                </a:solidFill>
              </a:rPr>
              <a:t>It inclines the heart to God in thankful worship, love, and praise.</a:t>
            </a:r>
          </a:p>
          <a:p>
            <a:pPr marL="1028700" lvl="1" indent="-620713">
              <a:buFont typeface="+mj-lt"/>
              <a:buAutoNum type="romanLcPeriod"/>
            </a:pPr>
            <a:r>
              <a:rPr lang="en-US" dirty="0" smtClean="0">
                <a:solidFill>
                  <a:schemeClr val="tx1">
                    <a:lumMod val="75000"/>
                    <a:lumOff val="25000"/>
                  </a:schemeClr>
                </a:solidFill>
              </a:rPr>
              <a:t>When we grasp Christ for our justification, we are also united to him in a life-changing way. </a:t>
            </a:r>
            <a:endParaRPr lang="en-US" dirty="0">
              <a:solidFill>
                <a:schemeClr val="tx1">
                  <a:lumMod val="75000"/>
                  <a:lumOff val="25000"/>
                </a:schemeClr>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000822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948679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400" i="1" dirty="0">
                <a:solidFill>
                  <a:srgbClr val="404040"/>
                </a:solidFill>
              </a:rPr>
              <a:t>Now the law came in to increase the trespass, but where sin increased, grace abounded all the more, 21 	so that, as sin reigned in death, grace also might reign through righteousness leading to eternal life through Jesus Christ our Lord. </a:t>
            </a:r>
            <a:r>
              <a:rPr lang="en-US" sz="2400" i="1" dirty="0" smtClean="0">
                <a:solidFill>
                  <a:srgbClr val="404040"/>
                </a:solidFill>
              </a:rPr>
              <a:t>6</a:t>
            </a:r>
            <a:r>
              <a:rPr lang="en-US" sz="2400" i="1" dirty="0">
                <a:solidFill>
                  <a:srgbClr val="404040"/>
                </a:solidFill>
              </a:rPr>
              <a:t>:1 </a:t>
            </a:r>
            <a:r>
              <a:rPr lang="en-US" sz="2400" i="1" dirty="0" smtClean="0">
                <a:solidFill>
                  <a:srgbClr val="404040"/>
                </a:solidFill>
              </a:rPr>
              <a:t>What </a:t>
            </a:r>
            <a:r>
              <a:rPr lang="en-US" sz="2400" i="1" dirty="0">
                <a:solidFill>
                  <a:srgbClr val="404040"/>
                </a:solidFill>
              </a:rPr>
              <a:t>shall we say then? Are we to continue in sin that grace may abound? 2 </a:t>
            </a:r>
            <a:r>
              <a:rPr lang="en-US" sz="2400" i="1" dirty="0" smtClean="0">
                <a:solidFill>
                  <a:srgbClr val="404040"/>
                </a:solidFill>
              </a:rPr>
              <a:t>By </a:t>
            </a:r>
            <a:r>
              <a:rPr lang="en-US" sz="2400" i="1" dirty="0">
                <a:solidFill>
                  <a:srgbClr val="404040"/>
                </a:solidFill>
              </a:rPr>
              <a:t>no means! How can we who died to sin still live in it? 3 </a:t>
            </a:r>
            <a:r>
              <a:rPr lang="en-US" sz="2400" i="1" dirty="0" smtClean="0">
                <a:solidFill>
                  <a:srgbClr val="404040"/>
                </a:solidFill>
              </a:rPr>
              <a:t>Do </a:t>
            </a:r>
            <a:r>
              <a:rPr lang="en-US" sz="2400" i="1" dirty="0">
                <a:solidFill>
                  <a:srgbClr val="404040"/>
                </a:solidFill>
              </a:rPr>
              <a:t>you not know that all of us who have been baptized into Christ Jesus were baptized into his death? 4 	We were buried therefore with him by baptism into death, in order that, just as Christ was raised from the dead by the glory of the Father, we too might walk in newness of life. </a:t>
            </a: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787501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400" i="1" dirty="0" smtClean="0">
                <a:solidFill>
                  <a:srgbClr val="404040"/>
                </a:solidFill>
              </a:rPr>
              <a:t>5 For </a:t>
            </a:r>
            <a:r>
              <a:rPr lang="en-US" sz="2400" i="1" dirty="0">
                <a:solidFill>
                  <a:srgbClr val="404040"/>
                </a:solidFill>
              </a:rPr>
              <a:t>if we have been united with him in a death like his, we shall certainly be united with him in a resurrection like his. 6 </a:t>
            </a:r>
            <a:r>
              <a:rPr lang="en-US" sz="2400" i="1" dirty="0" smtClean="0">
                <a:solidFill>
                  <a:srgbClr val="404040"/>
                </a:solidFill>
              </a:rPr>
              <a:t>We </a:t>
            </a:r>
            <a:r>
              <a:rPr lang="en-US" sz="2400" i="1" dirty="0">
                <a:solidFill>
                  <a:srgbClr val="404040"/>
                </a:solidFill>
              </a:rPr>
              <a:t>know that our old self was crucified with him in order that the body of sin might be brought to nothing, so that we would no longer be enslaved to sin. 7 </a:t>
            </a:r>
            <a:r>
              <a:rPr lang="en-US" sz="2400" i="1" dirty="0" smtClean="0">
                <a:solidFill>
                  <a:srgbClr val="404040"/>
                </a:solidFill>
              </a:rPr>
              <a:t>For </a:t>
            </a:r>
            <a:r>
              <a:rPr lang="en-US" sz="2400" i="1" dirty="0">
                <a:solidFill>
                  <a:srgbClr val="404040"/>
                </a:solidFill>
              </a:rPr>
              <a:t>one who has died has been set free from sin. 8 </a:t>
            </a:r>
            <a:r>
              <a:rPr lang="en-US" sz="2400" i="1" dirty="0" smtClean="0">
                <a:solidFill>
                  <a:srgbClr val="404040"/>
                </a:solidFill>
              </a:rPr>
              <a:t>Now </a:t>
            </a:r>
            <a:r>
              <a:rPr lang="en-US" sz="2400" i="1" dirty="0">
                <a:solidFill>
                  <a:srgbClr val="404040"/>
                </a:solidFill>
              </a:rPr>
              <a:t>if we have died with Christ, we believe that we will also live with him. 9 </a:t>
            </a:r>
            <a:r>
              <a:rPr lang="en-US" sz="2400" i="1" dirty="0" smtClean="0">
                <a:solidFill>
                  <a:srgbClr val="404040"/>
                </a:solidFill>
              </a:rPr>
              <a:t>We </a:t>
            </a:r>
            <a:r>
              <a:rPr lang="en-US" sz="2400" i="1" dirty="0">
                <a:solidFill>
                  <a:srgbClr val="404040"/>
                </a:solidFill>
              </a:rPr>
              <a:t>know that Christ, being raised from the dead, will never die again; death no longer has dominion over him. 10 </a:t>
            </a:r>
            <a:r>
              <a:rPr lang="en-US" sz="2400" i="1" dirty="0" smtClean="0">
                <a:solidFill>
                  <a:srgbClr val="404040"/>
                </a:solidFill>
              </a:rPr>
              <a:t>For </a:t>
            </a:r>
            <a:r>
              <a:rPr lang="en-US" sz="2400" i="1" dirty="0">
                <a:solidFill>
                  <a:srgbClr val="404040"/>
                </a:solidFill>
              </a:rPr>
              <a:t>the death he died he died to sin, once for all, but the life he lives he lives to God</a:t>
            </a:r>
            <a:r>
              <a:rPr lang="en-US" sz="2400" i="1" dirty="0" smtClean="0">
                <a:solidFill>
                  <a:srgbClr val="404040"/>
                </a:solidFill>
              </a:rPr>
              <a:t>.</a:t>
            </a:r>
          </a:p>
          <a:p>
            <a:pPr marL="0" indent="0">
              <a:buNone/>
            </a:pPr>
            <a:endParaRPr lang="en-US" dirty="0" smtClean="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3211864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400" i="1" dirty="0" smtClean="0">
                <a:solidFill>
                  <a:schemeClr val="tx1">
                    <a:lumMod val="75000"/>
                    <a:lumOff val="25000"/>
                  </a:schemeClr>
                </a:solidFill>
              </a:rPr>
              <a:t>11 	So </a:t>
            </a:r>
            <a:r>
              <a:rPr lang="en-US" sz="2400" i="1" dirty="0">
                <a:solidFill>
                  <a:schemeClr val="tx1">
                    <a:lumMod val="75000"/>
                    <a:lumOff val="25000"/>
                  </a:schemeClr>
                </a:solidFill>
              </a:rPr>
              <a:t>you also must consider yourselves dead to sin and alive to God in Christ Jesus. </a:t>
            </a:r>
            <a:r>
              <a:rPr lang="en-US" sz="2400" i="1" dirty="0" smtClean="0">
                <a:solidFill>
                  <a:schemeClr val="tx1">
                    <a:lumMod val="75000"/>
                    <a:lumOff val="25000"/>
                  </a:schemeClr>
                </a:solidFill>
              </a:rPr>
              <a:t>12 Let </a:t>
            </a:r>
            <a:r>
              <a:rPr lang="en-US" sz="2400" i="1" dirty="0">
                <a:solidFill>
                  <a:schemeClr val="tx1">
                    <a:lumMod val="75000"/>
                    <a:lumOff val="25000"/>
                  </a:schemeClr>
                </a:solidFill>
              </a:rPr>
              <a:t>not sin therefore reign in your mortal body, to make you obey its passions. 13 	Do not present your members to sin as instruments for unrighteousness, but present yourselves to God as those who have been brought from death to life, and your members to God as instruments for righteousness. 14 	For sin will have no dominion over you, since you are not under law but under grace. </a:t>
            </a:r>
            <a:endParaRPr lang="en-US" sz="2400" i="1" dirty="0" smtClean="0">
              <a:solidFill>
                <a:schemeClr val="tx1">
                  <a:lumMod val="75000"/>
                  <a:lumOff val="25000"/>
                </a:schemeClr>
              </a:solidFill>
            </a:endParaRPr>
          </a:p>
          <a:p>
            <a:pPr marL="0" indent="0" algn="r">
              <a:buNone/>
            </a:pPr>
            <a:r>
              <a:rPr lang="en-US" sz="2400" i="1" dirty="0" smtClean="0">
                <a:solidFill>
                  <a:schemeClr val="tx1">
                    <a:lumMod val="75000"/>
                    <a:lumOff val="25000"/>
                  </a:schemeClr>
                </a:solidFill>
              </a:rPr>
              <a:t>--Romans 5:20-6:14</a:t>
            </a:r>
            <a:endParaRPr lang="en-US" sz="2400" i="1" dirty="0">
              <a:solidFill>
                <a:schemeClr val="tx1">
                  <a:lumMod val="75000"/>
                  <a:lumOff val="25000"/>
                </a:schemeClr>
              </a:solidFill>
            </a:endParaRPr>
          </a:p>
          <a:p>
            <a:pPr marL="400050" lvl="1" indent="0">
              <a:buNone/>
            </a:pPr>
            <a:endParaRPr lang="en-US" dirty="0" smtClean="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28940913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9"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0979452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971550" lvl="1" indent="-571500">
              <a:buFont typeface="+mj-lt"/>
              <a:buAutoNum type="romanLcPeriod"/>
            </a:pPr>
            <a:r>
              <a:rPr lang="en-US" dirty="0" smtClean="0">
                <a:solidFill>
                  <a:srgbClr val="404040"/>
                </a:solidFill>
              </a:rPr>
              <a:t>The objection – v. 1 </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4126589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971550" lvl="1" indent="-571500">
              <a:buFont typeface="+mj-lt"/>
              <a:buAutoNum type="romanLcPeriod"/>
            </a:pPr>
            <a:r>
              <a:rPr lang="en-US" dirty="0" smtClean="0">
                <a:solidFill>
                  <a:srgbClr val="404040"/>
                </a:solidFill>
              </a:rPr>
              <a:t>The objection – v. 1 </a:t>
            </a:r>
          </a:p>
          <a:p>
            <a:pPr marL="971550" lvl="1" indent="-571500">
              <a:buFont typeface="+mj-lt"/>
              <a:buAutoNum type="romanLcPeriod"/>
            </a:pPr>
            <a:r>
              <a:rPr lang="en-US" dirty="0" smtClean="0">
                <a:solidFill>
                  <a:srgbClr val="404040"/>
                </a:solidFill>
              </a:rPr>
              <a:t>The answer – v. 2</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9964478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971550" lvl="1" indent="-571500">
              <a:buFont typeface="+mj-lt"/>
              <a:buAutoNum type="romanLcPeriod"/>
            </a:pPr>
            <a:r>
              <a:rPr lang="en-US" dirty="0" smtClean="0">
                <a:solidFill>
                  <a:srgbClr val="404040"/>
                </a:solidFill>
              </a:rPr>
              <a:t>The objection – v. 1 </a:t>
            </a:r>
          </a:p>
          <a:p>
            <a:pPr marL="971550" lvl="1" indent="-571500">
              <a:buFont typeface="+mj-lt"/>
              <a:buAutoNum type="romanLcPeriod"/>
            </a:pPr>
            <a:r>
              <a:rPr lang="en-US" dirty="0" smtClean="0">
                <a:solidFill>
                  <a:srgbClr val="404040"/>
                </a:solidFill>
              </a:rPr>
              <a:t>The answer – v. 2</a:t>
            </a:r>
          </a:p>
          <a:p>
            <a:pPr marL="971550" lvl="1" indent="-571500">
              <a:buFont typeface="+mj-lt"/>
              <a:buAutoNum type="romanLcPeriod"/>
            </a:pPr>
            <a:r>
              <a:rPr lang="en-US" dirty="0" smtClean="0">
                <a:solidFill>
                  <a:srgbClr val="404040"/>
                </a:solidFill>
              </a:rPr>
              <a:t>The logic – vv. 3-10 </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996447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5" name="Text Placeholder 4"/>
          <p:cNvSpPr>
            <a:spLocks noGrp="1"/>
          </p:cNvSpPr>
          <p:nvPr>
            <p:ph type="body" idx="1"/>
          </p:nvPr>
        </p:nvSpPr>
        <p:spPr>
          <a:xfrm>
            <a:off x="457200" y="762000"/>
            <a:ext cx="4040188" cy="639762"/>
          </a:xfrm>
        </p:spPr>
        <p:txBody>
          <a:bodyPr>
            <a:normAutofit lnSpcReduction="10000"/>
          </a:bodyPr>
          <a:lstStyle/>
          <a:p>
            <a:pPr algn="ctr"/>
            <a:r>
              <a:rPr lang="en-US" sz="3600" dirty="0" smtClean="0">
                <a:solidFill>
                  <a:schemeClr val="tx1">
                    <a:lumMod val="75000"/>
                    <a:lumOff val="25000"/>
                  </a:schemeClr>
                </a:solidFill>
              </a:rPr>
              <a:t>Death </a:t>
            </a:r>
            <a:endParaRPr lang="en-US" dirty="0">
              <a:solidFill>
                <a:schemeClr val="tx1">
                  <a:lumMod val="75000"/>
                  <a:lumOff val="25000"/>
                </a:schemeClr>
              </a:solidFill>
            </a:endParaRPr>
          </a:p>
        </p:txBody>
      </p:sp>
      <p:sp>
        <p:nvSpPr>
          <p:cNvPr id="6" name="Content Placeholder 5"/>
          <p:cNvSpPr>
            <a:spLocks noGrp="1"/>
          </p:cNvSpPr>
          <p:nvPr>
            <p:ph sz="half" idx="2"/>
          </p:nvPr>
        </p:nvSpPr>
        <p:spPr>
          <a:xfrm>
            <a:off x="457200" y="1600200"/>
            <a:ext cx="4040188" cy="5043204"/>
          </a:xfrm>
        </p:spPr>
        <p:txBody>
          <a:bodyPr>
            <a:noAutofit/>
          </a:bodyPr>
          <a:lstStyle/>
          <a:p>
            <a:pPr marL="0" indent="0" algn="ctr">
              <a:buNone/>
            </a:pPr>
            <a:r>
              <a:rPr lang="en-US" sz="2800" i="1" dirty="0" smtClean="0">
                <a:solidFill>
                  <a:srgbClr val="404040"/>
                </a:solidFill>
              </a:rPr>
              <a:t>Christ died (vv. 9-10)</a:t>
            </a:r>
          </a:p>
          <a:p>
            <a:pPr marL="0" indent="0" algn="ctr">
              <a:buNone/>
            </a:pPr>
            <a:endParaRPr lang="en-US" sz="2800" i="1" dirty="0" smtClean="0">
              <a:solidFill>
                <a:srgbClr val="404040"/>
              </a:solidFill>
            </a:endParaRPr>
          </a:p>
          <a:p>
            <a:pPr marL="0" indent="0" algn="ctr">
              <a:buNone/>
            </a:pPr>
            <a:r>
              <a:rPr lang="en-US" sz="2800" i="1" dirty="0" smtClean="0">
                <a:solidFill>
                  <a:srgbClr val="404040"/>
                </a:solidFill>
              </a:rPr>
              <a:t>Christ died to sin (vv. 8-10)</a:t>
            </a:r>
          </a:p>
          <a:p>
            <a:pPr marL="0" indent="0" algn="ctr">
              <a:buNone/>
            </a:pPr>
            <a:endParaRPr lang="en-US" sz="2800" i="1" dirty="0" smtClean="0">
              <a:solidFill>
                <a:srgbClr val="404040"/>
              </a:solidFill>
            </a:endParaRPr>
          </a:p>
          <a:p>
            <a:pPr marL="0" indent="0" algn="ctr">
              <a:buNone/>
            </a:pPr>
            <a:r>
              <a:rPr lang="en-US" sz="2800" i="1" dirty="0" smtClean="0">
                <a:solidFill>
                  <a:srgbClr val="404040"/>
                </a:solidFill>
              </a:rPr>
              <a:t>We are united to Christ in his death (vv. 3-7)</a:t>
            </a:r>
          </a:p>
          <a:p>
            <a:pPr marL="0" indent="0" algn="ctr">
              <a:buNone/>
            </a:pPr>
            <a:endParaRPr lang="en-US" sz="2800" i="1" dirty="0" smtClean="0">
              <a:solidFill>
                <a:srgbClr val="404040"/>
              </a:solidFill>
            </a:endParaRPr>
          </a:p>
          <a:p>
            <a:pPr marL="0" indent="0" algn="ctr">
              <a:buNone/>
            </a:pPr>
            <a:r>
              <a:rPr lang="en-US" sz="2800" i="1" dirty="0" smtClean="0">
                <a:solidFill>
                  <a:srgbClr val="404040"/>
                </a:solidFill>
              </a:rPr>
              <a:t>Therefore, we have died to sin (v. 2) </a:t>
            </a:r>
            <a:endParaRPr lang="en-US" sz="2800" dirty="0">
              <a:solidFill>
                <a:srgbClr val="404040"/>
              </a:solidFill>
            </a:endParaRPr>
          </a:p>
        </p:txBody>
      </p:sp>
      <p:sp>
        <p:nvSpPr>
          <p:cNvPr id="7" name="Text Placeholder 6"/>
          <p:cNvSpPr>
            <a:spLocks noGrp="1"/>
          </p:cNvSpPr>
          <p:nvPr>
            <p:ph type="body" sz="quarter" idx="3"/>
          </p:nvPr>
        </p:nvSpPr>
        <p:spPr>
          <a:xfrm>
            <a:off x="4572000" y="762000"/>
            <a:ext cx="4041775" cy="639762"/>
          </a:xfrm>
        </p:spPr>
        <p:txBody>
          <a:bodyPr>
            <a:noAutofit/>
          </a:bodyPr>
          <a:lstStyle/>
          <a:p>
            <a:pPr algn="ctr"/>
            <a:r>
              <a:rPr lang="en-US" sz="3600" dirty="0" smtClean="0">
                <a:solidFill>
                  <a:schemeClr val="tx1">
                    <a:lumMod val="75000"/>
                    <a:lumOff val="25000"/>
                  </a:schemeClr>
                </a:solidFill>
              </a:rPr>
              <a:t>Resurrection </a:t>
            </a:r>
            <a:endParaRPr lang="en-US" sz="3600" dirty="0">
              <a:solidFill>
                <a:schemeClr val="tx1">
                  <a:lumMod val="75000"/>
                  <a:lumOff val="25000"/>
                </a:schemeClr>
              </a:solidFill>
            </a:endParaRPr>
          </a:p>
        </p:txBody>
      </p:sp>
      <p:sp>
        <p:nvSpPr>
          <p:cNvPr id="8" name="Content Placeholder 7"/>
          <p:cNvSpPr>
            <a:spLocks noGrp="1"/>
          </p:cNvSpPr>
          <p:nvPr>
            <p:ph sz="quarter" idx="4"/>
          </p:nvPr>
        </p:nvSpPr>
        <p:spPr>
          <a:xfrm>
            <a:off x="4572000" y="1600200"/>
            <a:ext cx="4312363" cy="5065488"/>
          </a:xfrm>
        </p:spPr>
        <p:txBody>
          <a:bodyPr>
            <a:noAutofit/>
          </a:bodyPr>
          <a:lstStyle/>
          <a:p>
            <a:pPr marL="0" indent="0" algn="ctr">
              <a:buNone/>
            </a:pPr>
            <a:r>
              <a:rPr lang="en-US" sz="2800" i="1" dirty="0" smtClean="0">
                <a:solidFill>
                  <a:srgbClr val="404040"/>
                </a:solidFill>
              </a:rPr>
              <a:t>Christ was raised (vv. 4, 9) </a:t>
            </a:r>
          </a:p>
          <a:p>
            <a:pPr marL="0" indent="0" algn="ctr">
              <a:buNone/>
            </a:pPr>
            <a:endParaRPr lang="en-US" sz="2800" i="1" dirty="0" smtClean="0">
              <a:solidFill>
                <a:srgbClr val="404040"/>
              </a:solidFill>
            </a:endParaRPr>
          </a:p>
          <a:p>
            <a:pPr marL="0" indent="0" algn="ctr">
              <a:buNone/>
            </a:pPr>
            <a:r>
              <a:rPr lang="en-US" sz="2800" i="1" dirty="0" smtClean="0">
                <a:solidFill>
                  <a:srgbClr val="404040"/>
                </a:solidFill>
              </a:rPr>
              <a:t>Christ lives to God (v. 10) </a:t>
            </a:r>
          </a:p>
          <a:p>
            <a:pPr marL="0" indent="0" algn="ctr">
              <a:buNone/>
            </a:pPr>
            <a:endParaRPr lang="en-US" sz="2800" i="1" dirty="0" smtClean="0">
              <a:solidFill>
                <a:srgbClr val="404040"/>
              </a:solidFill>
            </a:endParaRPr>
          </a:p>
          <a:p>
            <a:pPr marL="0" indent="0" algn="ctr">
              <a:buNone/>
            </a:pPr>
            <a:r>
              <a:rPr lang="en-US" sz="2800" i="1" dirty="0" smtClean="0">
                <a:solidFill>
                  <a:srgbClr val="404040"/>
                </a:solidFill>
              </a:rPr>
              <a:t>We are united to Christ in his resurrection (vv. 4-5, 8) </a:t>
            </a:r>
          </a:p>
          <a:p>
            <a:pPr marL="0" indent="0" algn="ctr">
              <a:buNone/>
            </a:pPr>
            <a:endParaRPr lang="en-US" sz="2800" i="1" dirty="0" smtClean="0">
              <a:solidFill>
                <a:srgbClr val="404040"/>
              </a:solidFill>
            </a:endParaRPr>
          </a:p>
          <a:p>
            <a:pPr marL="0" indent="0" algn="ctr">
              <a:buNone/>
            </a:pPr>
            <a:r>
              <a:rPr lang="en-US" sz="2800" i="1" dirty="0" smtClean="0">
                <a:solidFill>
                  <a:srgbClr val="404040"/>
                </a:solidFill>
              </a:rPr>
              <a:t>Therefore, we are alive to God and walk in newness of life (vv. 4, 11) </a:t>
            </a:r>
            <a:endParaRPr lang="en-US" sz="2800" dirty="0">
              <a:solidFill>
                <a:srgbClr val="404040"/>
              </a:solidFill>
            </a:endParaRPr>
          </a:p>
        </p:txBody>
      </p:sp>
    </p:spTree>
    <p:extLst>
      <p:ext uri="{BB962C8B-B14F-4D97-AF65-F5344CB8AC3E}">
        <p14:creationId xmlns:p14="http://schemas.microsoft.com/office/powerpoint/2010/main" val="22897113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971550" lvl="1" indent="-571500">
              <a:buFont typeface="+mj-lt"/>
              <a:buAutoNum type="romanLcPeriod"/>
            </a:pPr>
            <a:r>
              <a:rPr lang="en-US" dirty="0" smtClean="0">
                <a:solidFill>
                  <a:srgbClr val="404040"/>
                </a:solidFill>
              </a:rPr>
              <a:t>The objection – v. 1 </a:t>
            </a:r>
          </a:p>
          <a:p>
            <a:pPr marL="971550" lvl="1" indent="-571500">
              <a:buFont typeface="+mj-lt"/>
              <a:buAutoNum type="romanLcPeriod"/>
            </a:pPr>
            <a:r>
              <a:rPr lang="en-US" dirty="0" smtClean="0">
                <a:solidFill>
                  <a:srgbClr val="404040"/>
                </a:solidFill>
              </a:rPr>
              <a:t>The answer – v. 2</a:t>
            </a:r>
          </a:p>
          <a:p>
            <a:pPr marL="971550" lvl="1" indent="-571500">
              <a:buFont typeface="+mj-lt"/>
              <a:buAutoNum type="romanLcPeriod"/>
            </a:pPr>
            <a:r>
              <a:rPr lang="en-US" dirty="0" smtClean="0">
                <a:solidFill>
                  <a:srgbClr val="404040"/>
                </a:solidFill>
              </a:rPr>
              <a:t>The logic – vv. 3-10 </a:t>
            </a:r>
          </a:p>
          <a:p>
            <a:pPr marL="971550" lvl="1" indent="-571500">
              <a:buFont typeface="+mj-lt"/>
              <a:buAutoNum type="romanLcPeriod"/>
            </a:pPr>
            <a:r>
              <a:rPr lang="en-US" dirty="0" smtClean="0">
                <a:solidFill>
                  <a:srgbClr val="404040"/>
                </a:solidFill>
              </a:rPr>
              <a:t>The response – vv. 11-13</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9964478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971550" lvl="1" indent="-571500">
              <a:buFont typeface="+mj-lt"/>
              <a:buAutoNum type="romanLcPeriod"/>
            </a:pPr>
            <a:r>
              <a:rPr lang="en-US" dirty="0" smtClean="0">
                <a:solidFill>
                  <a:srgbClr val="404040"/>
                </a:solidFill>
              </a:rPr>
              <a:t>The objection – v. 1 </a:t>
            </a:r>
          </a:p>
          <a:p>
            <a:pPr marL="971550" lvl="1" indent="-571500">
              <a:buFont typeface="+mj-lt"/>
              <a:buAutoNum type="romanLcPeriod"/>
            </a:pPr>
            <a:r>
              <a:rPr lang="en-US" dirty="0" smtClean="0">
                <a:solidFill>
                  <a:srgbClr val="404040"/>
                </a:solidFill>
              </a:rPr>
              <a:t>The answer – v. 2</a:t>
            </a:r>
          </a:p>
          <a:p>
            <a:pPr marL="971550" lvl="1" indent="-571500">
              <a:buFont typeface="+mj-lt"/>
              <a:buAutoNum type="romanLcPeriod"/>
            </a:pPr>
            <a:r>
              <a:rPr lang="en-US" dirty="0" smtClean="0">
                <a:solidFill>
                  <a:srgbClr val="404040"/>
                </a:solidFill>
              </a:rPr>
              <a:t>The logic – vv. 3-10 </a:t>
            </a:r>
          </a:p>
          <a:p>
            <a:pPr marL="971550" lvl="1" indent="-571500">
              <a:buFont typeface="+mj-lt"/>
              <a:buAutoNum type="romanLcPeriod"/>
            </a:pPr>
            <a:r>
              <a:rPr lang="en-US" dirty="0" smtClean="0">
                <a:solidFill>
                  <a:srgbClr val="404040"/>
                </a:solidFill>
              </a:rPr>
              <a:t>The response – vv. 11-13</a:t>
            </a:r>
          </a:p>
          <a:p>
            <a:pPr lvl="3" indent="-342900">
              <a:buFont typeface="Wingdings" charset="2"/>
              <a:buChar char="§"/>
            </a:pPr>
            <a:r>
              <a:rPr lang="en-US" dirty="0" smtClean="0">
                <a:solidFill>
                  <a:srgbClr val="404040"/>
                </a:solidFill>
              </a:rPr>
              <a:t>Consider – v. 11: </a:t>
            </a:r>
            <a:r>
              <a:rPr lang="en-US" i="1" dirty="0" smtClean="0">
                <a:solidFill>
                  <a:srgbClr val="404040"/>
                </a:solidFill>
              </a:rPr>
              <a:t>“So you also must consider yourselves dead to sin and alive to God in Christ Jesus” </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3989138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971550" lvl="1" indent="-571500">
              <a:buFont typeface="+mj-lt"/>
              <a:buAutoNum type="romanLcPeriod"/>
            </a:pPr>
            <a:r>
              <a:rPr lang="en-US" dirty="0" smtClean="0">
                <a:solidFill>
                  <a:srgbClr val="404040"/>
                </a:solidFill>
              </a:rPr>
              <a:t>The objection – v. 1 </a:t>
            </a:r>
          </a:p>
          <a:p>
            <a:pPr marL="971550" lvl="1" indent="-571500">
              <a:buFont typeface="+mj-lt"/>
              <a:buAutoNum type="romanLcPeriod"/>
            </a:pPr>
            <a:r>
              <a:rPr lang="en-US" dirty="0" smtClean="0">
                <a:solidFill>
                  <a:srgbClr val="404040"/>
                </a:solidFill>
              </a:rPr>
              <a:t>The answer – v. 2</a:t>
            </a:r>
          </a:p>
          <a:p>
            <a:pPr marL="971550" lvl="1" indent="-571500">
              <a:buFont typeface="+mj-lt"/>
              <a:buAutoNum type="romanLcPeriod"/>
            </a:pPr>
            <a:r>
              <a:rPr lang="en-US" dirty="0" smtClean="0">
                <a:solidFill>
                  <a:srgbClr val="404040"/>
                </a:solidFill>
              </a:rPr>
              <a:t>The logic – vv. 3-10 </a:t>
            </a:r>
          </a:p>
          <a:p>
            <a:pPr marL="971550" lvl="1" indent="-571500">
              <a:buFont typeface="+mj-lt"/>
              <a:buAutoNum type="romanLcPeriod"/>
            </a:pPr>
            <a:r>
              <a:rPr lang="en-US" dirty="0" smtClean="0">
                <a:solidFill>
                  <a:srgbClr val="404040"/>
                </a:solidFill>
              </a:rPr>
              <a:t>The response – vv. 11-13</a:t>
            </a:r>
          </a:p>
          <a:p>
            <a:pPr lvl="3" indent="-342900">
              <a:buFont typeface="Wingdings" charset="2"/>
              <a:buChar char="§"/>
            </a:pPr>
            <a:r>
              <a:rPr lang="en-US" dirty="0" smtClean="0">
                <a:solidFill>
                  <a:srgbClr val="404040"/>
                </a:solidFill>
              </a:rPr>
              <a:t>Consider – v. 11: </a:t>
            </a:r>
            <a:r>
              <a:rPr lang="en-US" i="1" dirty="0" smtClean="0">
                <a:solidFill>
                  <a:srgbClr val="404040"/>
                </a:solidFill>
              </a:rPr>
              <a:t>“So you also must consider yourselves dead to sin and alive to God in Christ Jesus” </a:t>
            </a:r>
          </a:p>
          <a:p>
            <a:pPr lvl="3" indent="-342900">
              <a:buFont typeface="Wingdings" charset="2"/>
              <a:buChar char="§"/>
            </a:pPr>
            <a:r>
              <a:rPr lang="en-US" dirty="0" smtClean="0">
                <a:solidFill>
                  <a:srgbClr val="404040"/>
                </a:solidFill>
              </a:rPr>
              <a:t>Refuse – v. 12: </a:t>
            </a:r>
            <a:r>
              <a:rPr lang="en-US" i="1" dirty="0" smtClean="0">
                <a:solidFill>
                  <a:srgbClr val="404040"/>
                </a:solidFill>
              </a:rPr>
              <a:t>“Let not sin therefore reign in your mortal body, to make you obey its passions”</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3446433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971550" lvl="1" indent="-571500">
              <a:buFont typeface="+mj-lt"/>
              <a:buAutoNum type="romanLcPeriod"/>
            </a:pPr>
            <a:r>
              <a:rPr lang="en-US" dirty="0" smtClean="0">
                <a:solidFill>
                  <a:srgbClr val="404040"/>
                </a:solidFill>
              </a:rPr>
              <a:t>The objection – v. 1 </a:t>
            </a:r>
          </a:p>
          <a:p>
            <a:pPr marL="971550" lvl="1" indent="-571500">
              <a:buFont typeface="+mj-lt"/>
              <a:buAutoNum type="romanLcPeriod"/>
            </a:pPr>
            <a:r>
              <a:rPr lang="en-US" dirty="0" smtClean="0">
                <a:solidFill>
                  <a:srgbClr val="404040"/>
                </a:solidFill>
              </a:rPr>
              <a:t>The answer – v. 2</a:t>
            </a:r>
          </a:p>
          <a:p>
            <a:pPr marL="971550" lvl="1" indent="-571500">
              <a:buFont typeface="+mj-lt"/>
              <a:buAutoNum type="romanLcPeriod"/>
            </a:pPr>
            <a:r>
              <a:rPr lang="en-US" dirty="0" smtClean="0">
                <a:solidFill>
                  <a:srgbClr val="404040"/>
                </a:solidFill>
              </a:rPr>
              <a:t>The logic – vv. 3-10 </a:t>
            </a:r>
          </a:p>
          <a:p>
            <a:pPr marL="971550" lvl="1" indent="-571500">
              <a:buFont typeface="+mj-lt"/>
              <a:buAutoNum type="romanLcPeriod"/>
            </a:pPr>
            <a:r>
              <a:rPr lang="en-US" dirty="0" smtClean="0">
                <a:solidFill>
                  <a:srgbClr val="404040"/>
                </a:solidFill>
              </a:rPr>
              <a:t>The response – vv. 11-13</a:t>
            </a:r>
          </a:p>
          <a:p>
            <a:pPr lvl="3" indent="-342900">
              <a:buFont typeface="Wingdings" charset="2"/>
              <a:buChar char="§"/>
            </a:pPr>
            <a:r>
              <a:rPr lang="en-US" dirty="0" smtClean="0">
                <a:solidFill>
                  <a:srgbClr val="404040"/>
                </a:solidFill>
              </a:rPr>
              <a:t>Consider – v. 11: </a:t>
            </a:r>
            <a:r>
              <a:rPr lang="en-US" i="1" dirty="0" smtClean="0">
                <a:solidFill>
                  <a:srgbClr val="404040"/>
                </a:solidFill>
              </a:rPr>
              <a:t>“So you also must consider yourselves dead to sin and alive to God in Christ Jesus” </a:t>
            </a:r>
          </a:p>
          <a:p>
            <a:pPr lvl="3" indent="-342900">
              <a:buFont typeface="Wingdings" charset="2"/>
              <a:buChar char="§"/>
            </a:pPr>
            <a:r>
              <a:rPr lang="en-US" dirty="0" smtClean="0">
                <a:solidFill>
                  <a:srgbClr val="404040"/>
                </a:solidFill>
              </a:rPr>
              <a:t>Refuse – v. 12: </a:t>
            </a:r>
            <a:r>
              <a:rPr lang="en-US" i="1" dirty="0" smtClean="0">
                <a:solidFill>
                  <a:srgbClr val="404040"/>
                </a:solidFill>
              </a:rPr>
              <a:t>“Let not sin therefore reign in your mortal body, to make you obey its passions”</a:t>
            </a:r>
          </a:p>
          <a:p>
            <a:pPr lvl="3" indent="-342900">
              <a:buFont typeface="Wingdings" charset="2"/>
              <a:buChar char="§"/>
            </a:pPr>
            <a:r>
              <a:rPr lang="en-US" dirty="0" smtClean="0">
                <a:solidFill>
                  <a:srgbClr val="404040"/>
                </a:solidFill>
              </a:rPr>
              <a:t>Yield – v. 13: </a:t>
            </a:r>
            <a:r>
              <a:rPr lang="en-US" i="1" dirty="0" smtClean="0">
                <a:solidFill>
                  <a:srgbClr val="404040"/>
                </a:solidFill>
              </a:rPr>
              <a:t>“Do not yield your members to sin as weapons for unrighteousness, but yield yourselves to God as those who have been brought from death to life, and your members to God as weapons for righteousness.” </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3446433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971550" lvl="1" indent="-571500">
              <a:buFont typeface="+mj-lt"/>
              <a:buAutoNum type="romanLcPeriod"/>
            </a:pPr>
            <a:r>
              <a:rPr lang="en-US" dirty="0" smtClean="0">
                <a:solidFill>
                  <a:srgbClr val="404040"/>
                </a:solidFill>
              </a:rPr>
              <a:t>The objection – v. 1 </a:t>
            </a:r>
          </a:p>
          <a:p>
            <a:pPr marL="971550" lvl="1" indent="-571500">
              <a:buFont typeface="+mj-lt"/>
              <a:buAutoNum type="romanLcPeriod"/>
            </a:pPr>
            <a:r>
              <a:rPr lang="en-US" dirty="0" smtClean="0">
                <a:solidFill>
                  <a:srgbClr val="404040"/>
                </a:solidFill>
              </a:rPr>
              <a:t>The answer – v. 2</a:t>
            </a:r>
          </a:p>
          <a:p>
            <a:pPr marL="971550" lvl="1" indent="-571500">
              <a:buFont typeface="+mj-lt"/>
              <a:buAutoNum type="romanLcPeriod"/>
            </a:pPr>
            <a:r>
              <a:rPr lang="en-US" dirty="0" smtClean="0">
                <a:solidFill>
                  <a:srgbClr val="404040"/>
                </a:solidFill>
              </a:rPr>
              <a:t>The logic – vv. 3-10 </a:t>
            </a:r>
          </a:p>
          <a:p>
            <a:pPr marL="971550" lvl="1" indent="-571500">
              <a:buFont typeface="+mj-lt"/>
              <a:buAutoNum type="romanLcPeriod"/>
            </a:pPr>
            <a:r>
              <a:rPr lang="en-US" dirty="0" smtClean="0">
                <a:solidFill>
                  <a:srgbClr val="404040"/>
                </a:solidFill>
              </a:rPr>
              <a:t>The response – vv. 11-13</a:t>
            </a:r>
          </a:p>
          <a:p>
            <a:pPr marL="971550" lvl="1" indent="-571500">
              <a:buFont typeface="+mj-lt"/>
              <a:buAutoNum type="romanLcPeriod"/>
            </a:pPr>
            <a:r>
              <a:rPr lang="en-US" dirty="0" smtClean="0">
                <a:solidFill>
                  <a:srgbClr val="404040"/>
                </a:solidFill>
              </a:rPr>
              <a:t>The summary – v. 14</a:t>
            </a:r>
          </a:p>
          <a:p>
            <a:pPr marL="1257300" lvl="3" indent="0">
              <a:buNone/>
            </a:pPr>
            <a:r>
              <a:rPr lang="en-US" i="1" dirty="0" smtClean="0">
                <a:solidFill>
                  <a:srgbClr val="404040"/>
                </a:solidFill>
              </a:rPr>
              <a:t>For sin will have no dominion over you, since you are not under law but under grace.  </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9964478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dirty="0" smtClean="0">
                <a:solidFill>
                  <a:schemeClr val="tx1">
                    <a:lumMod val="75000"/>
                    <a:lumOff val="25000"/>
                  </a:schemeClr>
                </a:solidFill>
              </a:rPr>
              <a:t>What about the law?</a:t>
            </a:r>
          </a:p>
          <a:p>
            <a:pPr marL="0" indent="0">
              <a:buNone/>
            </a:pPr>
            <a:endParaRPr lang="en-US" dirty="0">
              <a:solidFill>
                <a:schemeClr val="tx1">
                  <a:lumMod val="75000"/>
                  <a:lumOff val="25000"/>
                </a:schemeClr>
              </a:solidFill>
            </a:endParaRPr>
          </a:p>
          <a:p>
            <a:pPr marL="0" indent="0">
              <a:buNone/>
            </a:pPr>
            <a:r>
              <a:rPr lang="en-US" dirty="0" smtClean="0">
                <a:solidFill>
                  <a:schemeClr val="tx1">
                    <a:lumMod val="75000"/>
                    <a:lumOff val="25000"/>
                  </a:schemeClr>
                </a:solidFill>
              </a:rPr>
              <a:t> </a:t>
            </a: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24507416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400" i="1" dirty="0" smtClean="0">
                <a:solidFill>
                  <a:schemeClr val="tx1">
                    <a:lumMod val="75000"/>
                    <a:lumOff val="25000"/>
                  </a:schemeClr>
                </a:solidFill>
              </a:rPr>
              <a:t>Therefore</a:t>
            </a:r>
            <a:r>
              <a:rPr lang="en-US" sz="2400" i="1" dirty="0">
                <a:solidFill>
                  <a:schemeClr val="tx1">
                    <a:lumMod val="75000"/>
                    <a:lumOff val="25000"/>
                  </a:schemeClr>
                </a:solidFill>
              </a:rPr>
              <a:t>, just as sin came into the world through one man, and death through sin, and so death spread to all men because all sinned— 13 </a:t>
            </a:r>
            <a:r>
              <a:rPr lang="en-US" sz="2400" i="1" dirty="0" smtClean="0">
                <a:solidFill>
                  <a:schemeClr val="tx1">
                    <a:lumMod val="75000"/>
                    <a:lumOff val="25000"/>
                  </a:schemeClr>
                </a:solidFill>
              </a:rPr>
              <a:t>for </a:t>
            </a:r>
            <a:r>
              <a:rPr lang="en-US" sz="2400" i="1" dirty="0">
                <a:solidFill>
                  <a:schemeClr val="tx1">
                    <a:lumMod val="75000"/>
                    <a:lumOff val="25000"/>
                  </a:schemeClr>
                </a:solidFill>
              </a:rPr>
              <a:t>sin indeed was in the world before the law was given, but sin is not counted where there is no law. 14 </a:t>
            </a:r>
            <a:r>
              <a:rPr lang="en-US" sz="2400" i="1" dirty="0" smtClean="0">
                <a:solidFill>
                  <a:schemeClr val="tx1">
                    <a:lumMod val="75000"/>
                    <a:lumOff val="25000"/>
                  </a:schemeClr>
                </a:solidFill>
              </a:rPr>
              <a:t>Yet </a:t>
            </a:r>
            <a:r>
              <a:rPr lang="en-US" sz="2400" i="1" dirty="0">
                <a:solidFill>
                  <a:schemeClr val="tx1">
                    <a:lumMod val="75000"/>
                    <a:lumOff val="25000"/>
                  </a:schemeClr>
                </a:solidFill>
              </a:rPr>
              <a:t>death reigned from Adam to Moses, even over those whose sinning was not like the transgression of Adam, who was a type of the one who was to come. 15 But the free gift is not like the trespass. For if many died through one man’s trespass, much more have the grace of God and the free gift by the grace of that one man Jesus Christ abounded for many. </a:t>
            </a:r>
            <a:endParaRPr lang="en-US" dirty="0">
              <a:solidFill>
                <a:schemeClr val="tx1">
                  <a:lumMod val="75000"/>
                  <a:lumOff val="25000"/>
                </a:schemeClr>
              </a:solidFill>
            </a:endParaRPr>
          </a:p>
          <a:p>
            <a:pPr marL="400050" lvl="1" indent="0">
              <a:buNone/>
            </a:pPr>
            <a:endParaRPr lang="en-US" dirty="0" smtClean="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5364828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dirty="0" smtClean="0">
                <a:solidFill>
                  <a:srgbClr val="404040"/>
                </a:solidFill>
              </a:rPr>
              <a:t>What about the law?</a:t>
            </a:r>
          </a:p>
          <a:p>
            <a:pPr marL="0" indent="0">
              <a:buNone/>
            </a:pPr>
            <a:endParaRPr lang="en-US" sz="1600" dirty="0">
              <a:solidFill>
                <a:srgbClr val="404040"/>
              </a:solidFill>
            </a:endParaRPr>
          </a:p>
          <a:p>
            <a:pPr marL="0" indent="0">
              <a:buNone/>
            </a:pPr>
            <a:r>
              <a:rPr lang="en-US" dirty="0" smtClean="0">
                <a:solidFill>
                  <a:srgbClr val="404040"/>
                </a:solidFill>
              </a:rPr>
              <a:t>The law can reveal sin, but it cannot justify or sanctify. </a:t>
            </a:r>
            <a:endParaRPr lang="en-US" dirty="0">
              <a:solidFill>
                <a:srgbClr val="404040"/>
              </a:solidFill>
            </a:endParaRPr>
          </a:p>
          <a:p>
            <a:pPr marL="0" indent="0">
              <a:buNone/>
            </a:pPr>
            <a:endParaRPr lang="en-US" sz="1600"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41358532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dirty="0" smtClean="0">
                <a:solidFill>
                  <a:srgbClr val="404040"/>
                </a:solidFill>
              </a:rPr>
              <a:t>What about the law?</a:t>
            </a:r>
          </a:p>
          <a:p>
            <a:pPr marL="0" indent="0">
              <a:buNone/>
            </a:pPr>
            <a:endParaRPr lang="en-US" sz="1600" dirty="0">
              <a:solidFill>
                <a:srgbClr val="404040"/>
              </a:solidFill>
            </a:endParaRPr>
          </a:p>
          <a:p>
            <a:pPr marL="0" indent="0">
              <a:buNone/>
            </a:pPr>
            <a:r>
              <a:rPr lang="en-US" dirty="0" smtClean="0">
                <a:solidFill>
                  <a:srgbClr val="404040"/>
                </a:solidFill>
              </a:rPr>
              <a:t>The law can reveal sin, but it cannot justify or sanctify. </a:t>
            </a:r>
            <a:endParaRPr lang="en-US" dirty="0">
              <a:solidFill>
                <a:srgbClr val="404040"/>
              </a:solidFill>
            </a:endParaRPr>
          </a:p>
          <a:p>
            <a:pPr marL="0" indent="0">
              <a:buNone/>
            </a:pPr>
            <a:endParaRPr lang="en-US" sz="1600" dirty="0">
              <a:solidFill>
                <a:srgbClr val="404040"/>
              </a:solidFill>
            </a:endParaRPr>
          </a:p>
          <a:p>
            <a:pPr marL="400050" lvl="1" indent="0">
              <a:buNone/>
            </a:pPr>
            <a:r>
              <a:rPr lang="en-US" sz="2400" i="1" dirty="0" smtClean="0">
                <a:solidFill>
                  <a:srgbClr val="404040"/>
                </a:solidFill>
              </a:rPr>
              <a:t>But </a:t>
            </a:r>
            <a:r>
              <a:rPr lang="en-US" sz="2400" i="1" dirty="0">
                <a:solidFill>
                  <a:srgbClr val="404040"/>
                </a:solidFill>
              </a:rPr>
              <a:t>now we are released from the law, having died to that which held us captive, so that we serve in the new way of the Spirit and not in the old way of the written code. </a:t>
            </a:r>
            <a:endParaRPr lang="en-US" sz="2400" i="1" dirty="0" smtClean="0">
              <a:solidFill>
                <a:srgbClr val="404040"/>
              </a:solidFill>
            </a:endParaRPr>
          </a:p>
          <a:p>
            <a:pPr marL="0" indent="0" algn="r">
              <a:buNone/>
            </a:pPr>
            <a:r>
              <a:rPr lang="en-US" sz="2000" dirty="0" smtClean="0">
                <a:solidFill>
                  <a:srgbClr val="404040"/>
                </a:solidFill>
              </a:rPr>
              <a:t>--Romans 7:6</a:t>
            </a:r>
            <a:endParaRPr lang="en-US" sz="2000" dirty="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7"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2. We are United to Christ: Freed from the Dominion of Sin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9339976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4" name="Rectangle 3"/>
          <p:cNvSpPr/>
          <p:nvPr/>
        </p:nvSpPr>
        <p:spPr>
          <a:xfrm>
            <a:off x="3120571" y="685626"/>
            <a:ext cx="5854096" cy="6001642"/>
          </a:xfrm>
          <a:prstGeom prst="rect">
            <a:avLst/>
          </a:prstGeom>
        </p:spPr>
        <p:txBody>
          <a:bodyPr wrap="square">
            <a:spAutoFit/>
          </a:bodyPr>
          <a:lstStyle/>
          <a:p>
            <a:r>
              <a:rPr lang="en-US" sz="2400" dirty="0">
                <a:solidFill>
                  <a:schemeClr val="tx1">
                    <a:lumMod val="75000"/>
                    <a:lumOff val="25000"/>
                  </a:schemeClr>
                </a:solidFill>
              </a:rPr>
              <a:t>We see that our whole salvation and all its parts are comprehended in Christ [Acts 4:12]. We should therefore take care not to derive the least portion of it from anywhere else. If we seek salvation, we are taught by the very name of Jesus that it is ‘of him’ [1 Cor. 1:30]. If we seek any other gifts of the Spirit, they will be found in his anointing. If we seek strength, it lies in his dominion; if purity, in his conception; if gentleness, it appears in his birth. For by his birth he was made like us in all respects [Heb. 2:17] that he might learn to feel our pain [cf. Heb. 5:2]. If we seek redemption, it lies in his passion; if acquittal, in his condemnation; if remission of the curse, in his cross [Gal. 3:13]</a:t>
            </a:r>
            <a:r>
              <a:rPr lang="en-US" sz="2400" dirty="0" smtClean="0">
                <a:solidFill>
                  <a:schemeClr val="tx1">
                    <a:lumMod val="75000"/>
                    <a:lumOff val="25000"/>
                  </a:schemeClr>
                </a:solidFill>
              </a:rPr>
              <a:t>; if satisfaction, </a:t>
            </a:r>
            <a:endParaRPr lang="en-US" i="1" dirty="0">
              <a:solidFill>
                <a:schemeClr val="tx1">
                  <a:lumMod val="75000"/>
                  <a:lumOff val="25000"/>
                </a:schemeClr>
              </a:solidFill>
              <a:cs typeface="Arial"/>
            </a:endParaRPr>
          </a:p>
        </p:txBody>
      </p:sp>
    </p:spTree>
    <p:extLst>
      <p:ext uri="{BB962C8B-B14F-4D97-AF65-F5344CB8AC3E}">
        <p14:creationId xmlns:p14="http://schemas.microsoft.com/office/powerpoint/2010/main" val="36416213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4" name="Rectangle 3"/>
          <p:cNvSpPr/>
          <p:nvPr/>
        </p:nvSpPr>
        <p:spPr>
          <a:xfrm>
            <a:off x="3120571" y="685626"/>
            <a:ext cx="5854096" cy="5201423"/>
          </a:xfrm>
          <a:prstGeom prst="rect">
            <a:avLst/>
          </a:prstGeom>
        </p:spPr>
        <p:txBody>
          <a:bodyPr wrap="square">
            <a:spAutoFit/>
          </a:bodyPr>
          <a:lstStyle/>
          <a:p>
            <a:r>
              <a:rPr lang="en-US" sz="2400" dirty="0" smtClean="0">
                <a:solidFill>
                  <a:srgbClr val="404040"/>
                </a:solidFill>
              </a:rPr>
              <a:t>in </a:t>
            </a:r>
            <a:r>
              <a:rPr lang="en-US" sz="2400" dirty="0">
                <a:solidFill>
                  <a:srgbClr val="404040"/>
                </a:solidFill>
              </a:rPr>
              <a:t>his sacrifice; if purification, in his blood; if reconciliation, in his descent into hell; if mortification of the flesh, in his tomb; if newness of life, in his resurrection; if immortality, in the same; if inheritance of the Heavenly Kingdom, in his entrance into heaven; if protection, if security, if abundant supply of all blessings, in his Kingdom; if untroubled expectation of judgment, in the power given him to judge. In short, since rich store of every kind of good abounds in him, let us drink from this fountain, and from no other. </a:t>
            </a:r>
            <a:endParaRPr lang="en-US" sz="2400" dirty="0" smtClean="0">
              <a:solidFill>
                <a:srgbClr val="404040"/>
              </a:solidFill>
            </a:endParaRPr>
          </a:p>
          <a:p>
            <a:pPr algn="r"/>
            <a:r>
              <a:rPr lang="en-US" sz="2000" i="1" dirty="0" smtClean="0">
                <a:solidFill>
                  <a:srgbClr val="404040"/>
                </a:solidFill>
                <a:cs typeface="Arial"/>
              </a:rPr>
              <a:t>--</a:t>
            </a:r>
            <a:r>
              <a:rPr lang="en-US" sz="2000" dirty="0" smtClean="0">
                <a:solidFill>
                  <a:srgbClr val="404040"/>
                </a:solidFill>
                <a:cs typeface="Arial"/>
              </a:rPr>
              <a:t>John Calvin</a:t>
            </a:r>
            <a:r>
              <a:rPr lang="en-US" sz="2000" i="1" dirty="0" smtClean="0">
                <a:solidFill>
                  <a:srgbClr val="404040"/>
                </a:solidFill>
                <a:cs typeface="Arial"/>
              </a:rPr>
              <a:t>, Institutes of the Christian Religion</a:t>
            </a:r>
            <a:endParaRPr lang="en-US" i="1" dirty="0">
              <a:solidFill>
                <a:srgbClr val="404040"/>
              </a:solidFill>
              <a:cs typeface="Arial"/>
            </a:endParaRPr>
          </a:p>
        </p:txBody>
      </p:sp>
    </p:spTree>
    <p:extLst>
      <p:ext uri="{BB962C8B-B14F-4D97-AF65-F5344CB8AC3E}">
        <p14:creationId xmlns:p14="http://schemas.microsoft.com/office/powerpoint/2010/main" val="3688105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400" i="1" dirty="0" smtClean="0">
                <a:solidFill>
                  <a:schemeClr val="tx1">
                    <a:lumMod val="75000"/>
                    <a:lumOff val="25000"/>
                  </a:schemeClr>
                </a:solidFill>
              </a:rPr>
              <a:t>16 And </a:t>
            </a:r>
            <a:r>
              <a:rPr lang="en-US" sz="2400" i="1" dirty="0">
                <a:solidFill>
                  <a:schemeClr val="tx1">
                    <a:lumMod val="75000"/>
                    <a:lumOff val="25000"/>
                  </a:schemeClr>
                </a:solidFill>
              </a:rPr>
              <a:t>the free gift is not like the result of that one man’s sin. For the judgment following one trespass brought condemnation, but the free gift following many trespasses brought justification. 17 </a:t>
            </a:r>
            <a:r>
              <a:rPr lang="en-US" sz="2400" i="1" dirty="0" smtClean="0">
                <a:solidFill>
                  <a:schemeClr val="tx1">
                    <a:lumMod val="75000"/>
                    <a:lumOff val="25000"/>
                  </a:schemeClr>
                </a:solidFill>
              </a:rPr>
              <a:t>For </a:t>
            </a:r>
            <a:r>
              <a:rPr lang="en-US" sz="2400" i="1" dirty="0">
                <a:solidFill>
                  <a:schemeClr val="tx1">
                    <a:lumMod val="75000"/>
                    <a:lumOff val="25000"/>
                  </a:schemeClr>
                </a:solidFill>
              </a:rPr>
              <a:t>if, because of one man’s trespass, death reigned through that one man, much more will those who receive the abundance of grace and the free gift of righteousness reign in life through the one man Jesus Christ. </a:t>
            </a:r>
          </a:p>
          <a:p>
            <a:endParaRPr lang="en-US" dirty="0" smtClean="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768483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400" i="1" dirty="0" smtClean="0">
                <a:solidFill>
                  <a:srgbClr val="404040"/>
                </a:solidFill>
              </a:rPr>
              <a:t>18 	Therefore</a:t>
            </a:r>
            <a:r>
              <a:rPr lang="en-US" sz="2400" i="1" dirty="0">
                <a:solidFill>
                  <a:srgbClr val="404040"/>
                </a:solidFill>
              </a:rPr>
              <a:t>, as one trespass led to condemnation for all men, so one act of righteousness leads to justification and life for all men. 19 </a:t>
            </a:r>
            <a:r>
              <a:rPr lang="en-US" sz="2400" i="1" dirty="0" smtClean="0">
                <a:solidFill>
                  <a:srgbClr val="404040"/>
                </a:solidFill>
              </a:rPr>
              <a:t>For </a:t>
            </a:r>
            <a:r>
              <a:rPr lang="en-US" sz="2400" i="1" dirty="0">
                <a:solidFill>
                  <a:srgbClr val="404040"/>
                </a:solidFill>
              </a:rPr>
              <a:t>as by the one man’s disobedience the many were made sinners, so by the one man’s obedience the many will be made righteous. 20 </a:t>
            </a:r>
            <a:r>
              <a:rPr lang="en-US" sz="2400" i="1" dirty="0" smtClean="0">
                <a:solidFill>
                  <a:srgbClr val="404040"/>
                </a:solidFill>
              </a:rPr>
              <a:t>Now </a:t>
            </a:r>
            <a:r>
              <a:rPr lang="en-US" sz="2400" i="1" dirty="0">
                <a:solidFill>
                  <a:srgbClr val="404040"/>
                </a:solidFill>
              </a:rPr>
              <a:t>the law came in to increase the trespass, but where sin increased, grace abounded all the more, 21 	so that, as sin reigned in death, grace also might reign through righteousness leading to eternal life through Jesus Christ our Lord. </a:t>
            </a:r>
            <a:endParaRPr lang="en-US" sz="2400" i="1" dirty="0" smtClean="0">
              <a:solidFill>
                <a:srgbClr val="404040"/>
              </a:solidFill>
            </a:endParaRPr>
          </a:p>
          <a:p>
            <a:pPr marL="0" indent="0" algn="r">
              <a:buNone/>
            </a:pPr>
            <a:r>
              <a:rPr lang="en-US" sz="2000" dirty="0" smtClean="0">
                <a:solidFill>
                  <a:srgbClr val="404040"/>
                </a:solidFill>
              </a:rPr>
              <a:t>--Romans 5:12-21</a:t>
            </a:r>
            <a:endParaRPr lang="en-US" sz="2000" dirty="0">
              <a:solidFill>
                <a:srgbClr val="404040"/>
              </a:solidFill>
            </a:endParaRPr>
          </a:p>
          <a:p>
            <a:pPr marL="400050" lvl="1" indent="0">
              <a:buNone/>
            </a:pPr>
            <a:endParaRPr lang="en-US" dirty="0" smtClean="0">
              <a:solidFill>
                <a:srgbClr val="404040"/>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768483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rgbClr val="404040"/>
                </a:solidFill>
              </a:rPr>
              <a:t>“The gift of righteousness”</a:t>
            </a:r>
          </a:p>
          <a:p>
            <a:pPr marL="1028700" lvl="1" indent="-620713">
              <a:buFont typeface="+mj-lt"/>
              <a:buAutoNum type="romanLcPeriod"/>
            </a:pPr>
            <a:r>
              <a:rPr lang="en-US" dirty="0" smtClean="0">
                <a:solidFill>
                  <a:srgbClr val="404040"/>
                </a:solidFill>
              </a:rPr>
              <a:t>The need for the gift: </a:t>
            </a:r>
            <a:r>
              <a:rPr lang="en-US" i="1" dirty="0" smtClean="0">
                <a:solidFill>
                  <a:srgbClr val="404040"/>
                </a:solidFill>
              </a:rPr>
              <a:t>sin and death </a:t>
            </a:r>
            <a:r>
              <a:rPr lang="en-US" dirty="0" smtClean="0">
                <a:solidFill>
                  <a:srgbClr val="404040"/>
                </a:solidFill>
              </a:rPr>
              <a:t>(v. 12) </a:t>
            </a: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1638023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chemeClr val="tx1">
                    <a:lumMod val="75000"/>
                    <a:lumOff val="25000"/>
                  </a:schemeClr>
                </a:solidFill>
              </a:rPr>
              <a:t>“The gift of righteousness”</a:t>
            </a:r>
          </a:p>
          <a:p>
            <a:pPr marL="1028700" lvl="1" indent="-620713">
              <a:buFont typeface="+mj-lt"/>
              <a:buAutoNum type="romanLcPeriod"/>
            </a:pPr>
            <a:r>
              <a:rPr lang="en-US" dirty="0" smtClean="0">
                <a:solidFill>
                  <a:schemeClr val="tx1">
                    <a:lumMod val="75000"/>
                    <a:lumOff val="25000"/>
                  </a:schemeClr>
                </a:solidFill>
              </a:rPr>
              <a:t>The need for the gift: </a:t>
            </a:r>
            <a:r>
              <a:rPr lang="en-US" i="1" dirty="0" smtClean="0">
                <a:solidFill>
                  <a:schemeClr val="tx1">
                    <a:lumMod val="75000"/>
                    <a:lumOff val="25000"/>
                  </a:schemeClr>
                </a:solidFill>
              </a:rPr>
              <a:t>sin and death </a:t>
            </a:r>
            <a:r>
              <a:rPr lang="en-US" dirty="0" smtClean="0">
                <a:solidFill>
                  <a:schemeClr val="tx1">
                    <a:lumMod val="75000"/>
                    <a:lumOff val="25000"/>
                  </a:schemeClr>
                </a:solidFill>
              </a:rPr>
              <a:t>(v. 12) </a:t>
            </a:r>
          </a:p>
          <a:p>
            <a:pPr marL="1028700" lvl="1" indent="-620713">
              <a:buFont typeface="+mj-lt"/>
              <a:buAutoNum type="romanLcPeriod"/>
            </a:pPr>
            <a:r>
              <a:rPr lang="en-US" dirty="0" smtClean="0">
                <a:solidFill>
                  <a:schemeClr val="tx1">
                    <a:lumMod val="75000"/>
                    <a:lumOff val="25000"/>
                  </a:schemeClr>
                </a:solidFill>
              </a:rPr>
              <a:t>The character of </a:t>
            </a:r>
            <a:r>
              <a:rPr lang="en-US" dirty="0">
                <a:solidFill>
                  <a:schemeClr val="tx1">
                    <a:lumMod val="75000"/>
                    <a:lumOff val="25000"/>
                  </a:schemeClr>
                </a:solidFill>
              </a:rPr>
              <a:t>the gift</a:t>
            </a:r>
            <a:r>
              <a:rPr lang="en-US" i="1" dirty="0">
                <a:solidFill>
                  <a:schemeClr val="tx1">
                    <a:lumMod val="75000"/>
                    <a:lumOff val="25000"/>
                  </a:schemeClr>
                </a:solidFill>
              </a:rPr>
              <a:t>: free, gracious, abundan</a:t>
            </a:r>
            <a:r>
              <a:rPr lang="en-US" dirty="0">
                <a:solidFill>
                  <a:schemeClr val="tx1">
                    <a:lumMod val="75000"/>
                    <a:lumOff val="25000"/>
                  </a:schemeClr>
                </a:solidFill>
              </a:rPr>
              <a:t>t </a:t>
            </a:r>
            <a:r>
              <a:rPr lang="en-US" dirty="0" smtClean="0">
                <a:solidFill>
                  <a:schemeClr val="tx1">
                    <a:lumMod val="75000"/>
                    <a:lumOff val="25000"/>
                  </a:schemeClr>
                </a:solidFill>
              </a:rPr>
              <a:t>(vv. </a:t>
            </a:r>
            <a:r>
              <a:rPr lang="en-US" dirty="0">
                <a:solidFill>
                  <a:schemeClr val="tx1">
                    <a:lumMod val="75000"/>
                    <a:lumOff val="25000"/>
                  </a:schemeClr>
                </a:solidFill>
              </a:rPr>
              <a:t>15-17, 20-</a:t>
            </a:r>
            <a:r>
              <a:rPr lang="en-US" dirty="0" smtClean="0">
                <a:solidFill>
                  <a:schemeClr val="tx1">
                    <a:lumMod val="75000"/>
                    <a:lumOff val="25000"/>
                  </a:schemeClr>
                </a:solidFill>
              </a:rPr>
              <a:t>21)</a:t>
            </a:r>
            <a:endParaRPr lang="en-US" dirty="0">
              <a:solidFill>
                <a:schemeClr val="tx1">
                  <a:lumMod val="75000"/>
                  <a:lumOff val="25000"/>
                </a:schemeClr>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715171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sp>
        <p:nvSpPr>
          <p:cNvPr id="10" name="Content Placeholder 9"/>
          <p:cNvSpPr>
            <a:spLocks noGrp="1"/>
          </p:cNvSpPr>
          <p:nvPr>
            <p:ph idx="1"/>
          </p:nvPr>
        </p:nvSpPr>
        <p:spPr>
          <a:xfrm>
            <a:off x="457200" y="2180184"/>
            <a:ext cx="8229600" cy="4288497"/>
          </a:xfrm>
        </p:spPr>
        <p:txBody>
          <a:bodyPr>
            <a:noAutofit/>
          </a:bodyPr>
          <a:lstStyle/>
          <a:p>
            <a:pPr marL="0" indent="0">
              <a:buNone/>
            </a:pPr>
            <a:r>
              <a:rPr lang="en-US" sz="2800" i="1" dirty="0" smtClean="0">
                <a:solidFill>
                  <a:schemeClr val="tx1">
                    <a:lumMod val="75000"/>
                    <a:lumOff val="25000"/>
                  </a:schemeClr>
                </a:solidFill>
              </a:rPr>
              <a:t>“The gift of righteousness”</a:t>
            </a:r>
          </a:p>
          <a:p>
            <a:pPr marL="1028700" lvl="1" indent="-620713">
              <a:buFont typeface="+mj-lt"/>
              <a:buAutoNum type="romanLcPeriod"/>
            </a:pPr>
            <a:r>
              <a:rPr lang="en-US" dirty="0" smtClean="0">
                <a:solidFill>
                  <a:schemeClr val="tx1">
                    <a:lumMod val="75000"/>
                    <a:lumOff val="25000"/>
                  </a:schemeClr>
                </a:solidFill>
              </a:rPr>
              <a:t>The need for the gift: </a:t>
            </a:r>
            <a:r>
              <a:rPr lang="en-US" i="1" dirty="0" smtClean="0">
                <a:solidFill>
                  <a:schemeClr val="tx1">
                    <a:lumMod val="75000"/>
                    <a:lumOff val="25000"/>
                  </a:schemeClr>
                </a:solidFill>
              </a:rPr>
              <a:t>sin and death </a:t>
            </a:r>
            <a:r>
              <a:rPr lang="en-US" dirty="0" smtClean="0">
                <a:solidFill>
                  <a:schemeClr val="tx1">
                    <a:lumMod val="75000"/>
                    <a:lumOff val="25000"/>
                  </a:schemeClr>
                </a:solidFill>
              </a:rPr>
              <a:t>(v. 12) </a:t>
            </a:r>
          </a:p>
          <a:p>
            <a:pPr marL="1028700" lvl="1" indent="-620713">
              <a:buFont typeface="+mj-lt"/>
              <a:buAutoNum type="romanLcPeriod"/>
            </a:pPr>
            <a:r>
              <a:rPr lang="en-US" dirty="0" smtClean="0">
                <a:solidFill>
                  <a:schemeClr val="tx1">
                    <a:lumMod val="75000"/>
                    <a:lumOff val="25000"/>
                  </a:schemeClr>
                </a:solidFill>
              </a:rPr>
              <a:t>The character of </a:t>
            </a:r>
            <a:r>
              <a:rPr lang="en-US" dirty="0">
                <a:solidFill>
                  <a:schemeClr val="tx1">
                    <a:lumMod val="75000"/>
                    <a:lumOff val="25000"/>
                  </a:schemeClr>
                </a:solidFill>
              </a:rPr>
              <a:t>the gift</a:t>
            </a:r>
            <a:r>
              <a:rPr lang="en-US" i="1" dirty="0">
                <a:solidFill>
                  <a:schemeClr val="tx1">
                    <a:lumMod val="75000"/>
                    <a:lumOff val="25000"/>
                  </a:schemeClr>
                </a:solidFill>
              </a:rPr>
              <a:t>: free, gracious, abundan</a:t>
            </a:r>
            <a:r>
              <a:rPr lang="en-US" dirty="0">
                <a:solidFill>
                  <a:schemeClr val="tx1">
                    <a:lumMod val="75000"/>
                    <a:lumOff val="25000"/>
                  </a:schemeClr>
                </a:solidFill>
              </a:rPr>
              <a:t>t </a:t>
            </a:r>
            <a:r>
              <a:rPr lang="en-US" dirty="0" smtClean="0">
                <a:solidFill>
                  <a:schemeClr val="tx1">
                    <a:lumMod val="75000"/>
                    <a:lumOff val="25000"/>
                  </a:schemeClr>
                </a:solidFill>
              </a:rPr>
              <a:t>(vv. </a:t>
            </a:r>
            <a:r>
              <a:rPr lang="en-US" dirty="0">
                <a:solidFill>
                  <a:schemeClr val="tx1">
                    <a:lumMod val="75000"/>
                    <a:lumOff val="25000"/>
                  </a:schemeClr>
                </a:solidFill>
              </a:rPr>
              <a:t>15-17, 20-</a:t>
            </a:r>
            <a:r>
              <a:rPr lang="en-US" dirty="0" smtClean="0">
                <a:solidFill>
                  <a:schemeClr val="tx1">
                    <a:lumMod val="75000"/>
                    <a:lumOff val="25000"/>
                  </a:schemeClr>
                </a:solidFill>
              </a:rPr>
              <a:t>21)</a:t>
            </a:r>
            <a:endParaRPr lang="en-US" dirty="0">
              <a:solidFill>
                <a:schemeClr val="tx1">
                  <a:lumMod val="75000"/>
                  <a:lumOff val="25000"/>
                </a:schemeClr>
              </a:solidFill>
            </a:endParaRPr>
          </a:p>
          <a:p>
            <a:pPr marL="1028700" lvl="1" indent="-620713">
              <a:buFont typeface="+mj-lt"/>
              <a:buAutoNum type="romanLcPeriod"/>
            </a:pPr>
            <a:r>
              <a:rPr lang="en-US" dirty="0" smtClean="0">
                <a:solidFill>
                  <a:schemeClr val="tx1">
                    <a:lumMod val="75000"/>
                    <a:lumOff val="25000"/>
                  </a:schemeClr>
                </a:solidFill>
              </a:rPr>
              <a:t>The source of </a:t>
            </a:r>
            <a:r>
              <a:rPr lang="en-US" dirty="0">
                <a:solidFill>
                  <a:schemeClr val="tx1">
                    <a:lumMod val="75000"/>
                    <a:lumOff val="25000"/>
                  </a:schemeClr>
                </a:solidFill>
              </a:rPr>
              <a:t>the gift: </a:t>
            </a:r>
            <a:r>
              <a:rPr lang="en-US" i="1" dirty="0">
                <a:solidFill>
                  <a:schemeClr val="tx1">
                    <a:lumMod val="75000"/>
                    <a:lumOff val="25000"/>
                  </a:schemeClr>
                </a:solidFill>
              </a:rPr>
              <a:t>“The One Man” </a:t>
            </a:r>
            <a:r>
              <a:rPr lang="en-US" dirty="0" smtClean="0">
                <a:solidFill>
                  <a:schemeClr val="tx1">
                    <a:lumMod val="75000"/>
                    <a:lumOff val="25000"/>
                  </a:schemeClr>
                </a:solidFill>
              </a:rPr>
              <a:t>(vv. </a:t>
            </a:r>
            <a:r>
              <a:rPr lang="en-US" dirty="0">
                <a:solidFill>
                  <a:schemeClr val="tx1">
                    <a:lumMod val="75000"/>
                    <a:lumOff val="25000"/>
                  </a:schemeClr>
                </a:solidFill>
              </a:rPr>
              <a:t>15-</a:t>
            </a:r>
            <a:r>
              <a:rPr lang="en-US" dirty="0" smtClean="0">
                <a:solidFill>
                  <a:schemeClr val="tx1">
                    <a:lumMod val="75000"/>
                    <a:lumOff val="25000"/>
                  </a:schemeClr>
                </a:solidFill>
              </a:rPr>
              <a:t>19)</a:t>
            </a:r>
            <a:endParaRPr lang="en-US" dirty="0">
              <a:solidFill>
                <a:schemeClr val="tx1">
                  <a:lumMod val="75000"/>
                  <a:lumOff val="25000"/>
                </a:schemeClr>
              </a:solidFill>
            </a:endParaRPr>
          </a:p>
          <a:p>
            <a:pPr marL="0" indent="0">
              <a:buNone/>
            </a:pPr>
            <a:endParaRPr lang="en-US" dirty="0">
              <a:solidFill>
                <a:srgbClr val="404040"/>
              </a:solidFill>
            </a:endParaRPr>
          </a:p>
          <a:p>
            <a:pPr marL="0" indent="0">
              <a:buNone/>
            </a:pPr>
            <a:endParaRPr lang="en-US" dirty="0">
              <a:solidFill>
                <a:srgbClr val="404040"/>
              </a:solidFill>
            </a:endParaRPr>
          </a:p>
        </p:txBody>
      </p:sp>
      <p:sp>
        <p:nvSpPr>
          <p:cNvPr id="6" name="Title 8"/>
          <p:cNvSpPr>
            <a:spLocks noGrp="1"/>
          </p:cNvSpPr>
          <p:nvPr>
            <p:ph type="title"/>
          </p:nvPr>
        </p:nvSpPr>
        <p:spPr>
          <a:xfrm>
            <a:off x="457200" y="274637"/>
            <a:ext cx="8229600" cy="1905547"/>
          </a:xfrm>
        </p:spPr>
        <p:txBody>
          <a:bodyPr>
            <a:normAutofit/>
          </a:bodyPr>
          <a:lstStyle/>
          <a:p>
            <a:r>
              <a:rPr lang="en-US" sz="3600" dirty="0" smtClean="0">
                <a:solidFill>
                  <a:srgbClr val="404040"/>
                </a:solidFill>
                <a:latin typeface="Cambria"/>
                <a:cs typeface="Cambria"/>
              </a:rPr>
              <a:t>1. We are Justified in Christ: Freed from Condemnation </a:t>
            </a:r>
            <a:endParaRPr lang="en-US" sz="3600" dirty="0">
              <a:solidFill>
                <a:srgbClr val="404040"/>
              </a:solidFill>
              <a:latin typeface="Cambria"/>
              <a:cs typeface="Cambria"/>
            </a:endParaRPr>
          </a:p>
        </p:txBody>
      </p:sp>
    </p:spTree>
    <p:extLst>
      <p:ext uri="{BB962C8B-B14F-4D97-AF65-F5344CB8AC3E}">
        <p14:creationId xmlns:p14="http://schemas.microsoft.com/office/powerpoint/2010/main" val="715171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3" descr="The_Holy_Spirit_bkgd.jpg"/>
          <p:cNvPicPr>
            <a:picLocks noChangeAspect="1"/>
          </p:cNvPicPr>
          <p:nvPr/>
        </p:nvPicPr>
        <p:blipFill rotWithShape="1">
          <a:blip r:embed="rId2">
            <a:extLst>
              <a:ext uri="{28A0092B-C50C-407E-A947-70E740481C1C}">
                <a14:useLocalDpi xmlns:a14="http://schemas.microsoft.com/office/drawing/2010/main" val="0"/>
              </a:ext>
            </a:extLst>
          </a:blip>
          <a:srcRect t="-5165" r="-1" b="1313"/>
          <a:stretch/>
        </p:blipFill>
        <p:spPr>
          <a:xfrm>
            <a:off x="0" y="-358775"/>
            <a:ext cx="9144000" cy="7216775"/>
          </a:xfrm>
          <a:prstGeom prst="rect">
            <a:avLst/>
          </a:prstGeom>
        </p:spPr>
      </p:pic>
      <p:pic>
        <p:nvPicPr>
          <p:cNvPr id="7" name="Picture 6" descr="Adam-Christ"/>
          <p:cNvPicPr/>
          <p:nvPr/>
        </p:nvPicPr>
        <p:blipFill>
          <a:blip r:embed="rId3" cstate="print"/>
          <a:srcRect/>
          <a:stretch>
            <a:fillRect/>
          </a:stretch>
        </p:blipFill>
        <p:spPr bwMode="auto">
          <a:xfrm>
            <a:off x="431295" y="958322"/>
            <a:ext cx="8410203" cy="5510357"/>
          </a:xfrm>
          <a:prstGeom prst="rect">
            <a:avLst/>
          </a:prstGeom>
          <a:noFill/>
          <a:ln w="9525">
            <a:noFill/>
            <a:miter lim="800000"/>
            <a:headEnd/>
            <a:tailEnd/>
          </a:ln>
        </p:spPr>
      </p:pic>
    </p:spTree>
    <p:extLst>
      <p:ext uri="{BB962C8B-B14F-4D97-AF65-F5344CB8AC3E}">
        <p14:creationId xmlns:p14="http://schemas.microsoft.com/office/powerpoint/2010/main" val="15015474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4763</TotalTime>
  <Words>1952</Words>
  <Application>Microsoft Office PowerPoint</Application>
  <PresentationFormat>On-screen Show (4:3)</PresentationFormat>
  <Paragraphs>140</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Calibri</vt:lpstr>
      <vt:lpstr>Cambria</vt:lpstr>
      <vt:lpstr>Wingdings</vt:lpstr>
      <vt:lpstr>Office Theme</vt:lpstr>
      <vt:lpstr>Sanctified in the Son</vt:lpstr>
      <vt:lpstr>1. We are Justified in Christ: Freed from Condemnation </vt:lpstr>
      <vt:lpstr>1. We are Justified in Christ: Freed from Condemnation </vt:lpstr>
      <vt:lpstr>1. We are Justified in Christ: Freed from Condemnation </vt:lpstr>
      <vt:lpstr>1. We are Justified in Christ: Freed from Condemnation </vt:lpstr>
      <vt:lpstr>1. We are Justified in Christ: Freed from Condemnation </vt:lpstr>
      <vt:lpstr>1. We are Justified in Christ: Freed from Condemnation </vt:lpstr>
      <vt:lpstr>1. We are Justified in Christ: Freed from Condemnation </vt:lpstr>
      <vt:lpstr>PowerPoint Presentation</vt:lpstr>
      <vt:lpstr>1. We are Justified in Christ: Freed from Condemnation </vt:lpstr>
      <vt:lpstr>1. We are Justified in Christ: Freed from Condemnation </vt:lpstr>
      <vt:lpstr>1. We are Justified in Christ: Freed from Condemnation </vt:lpstr>
      <vt:lpstr>1. We are Justified in Christ: Freed from Condemnation </vt:lpstr>
      <vt:lpstr>1. We are Justified in Christ: Freed from Condemnation </vt:lpstr>
      <vt:lpstr>1. We are Justified in Christ: Freed from Condemnation </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PowerPoint Presentation</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2. We are United to Christ: Freed from the Dominion of Sin </vt:lpstr>
      <vt:lpstr>PowerPoint Presentation</vt:lpstr>
      <vt:lpstr>PowerPoint Presentation</vt:lpstr>
    </vt:vector>
  </TitlesOfParts>
  <Company>Fulkerson Park Baptist Church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Hedges</dc:creator>
  <cp:lastModifiedBy>Josh</cp:lastModifiedBy>
  <cp:revision>82</cp:revision>
  <dcterms:created xsi:type="dcterms:W3CDTF">2013-11-02T03:58:44Z</dcterms:created>
  <dcterms:modified xsi:type="dcterms:W3CDTF">2015-06-09T13:16:55Z</dcterms:modified>
</cp:coreProperties>
</file>